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9" r:id="rId3"/>
    <p:sldId id="284" r:id="rId5"/>
    <p:sldId id="307" r:id="rId6"/>
    <p:sldId id="261" r:id="rId7"/>
    <p:sldId id="313" r:id="rId8"/>
    <p:sldId id="312" r:id="rId9"/>
    <p:sldId id="308" r:id="rId10"/>
    <p:sldId id="316" r:id="rId11"/>
    <p:sldId id="317" r:id="rId12"/>
    <p:sldId id="319" r:id="rId13"/>
    <p:sldId id="318" r:id="rId14"/>
    <p:sldId id="309" r:id="rId15"/>
    <p:sldId id="424" r:id="rId16"/>
    <p:sldId id="435" r:id="rId17"/>
    <p:sldId id="399" r:id="rId18"/>
    <p:sldId id="434" r:id="rId19"/>
    <p:sldId id="436" r:id="rId20"/>
    <p:sldId id="444" r:id="rId21"/>
    <p:sldId id="332" r:id="rId22"/>
    <p:sldId id="402" r:id="rId23"/>
    <p:sldId id="361" r:id="rId24"/>
    <p:sldId id="362" r:id="rId25"/>
    <p:sldId id="338" r:id="rId26"/>
  </p:sldIdLst>
  <p:sldSz cx="12192000" cy="6858000"/>
  <p:notesSz cx="6858000" cy="9144000"/>
  <p:custDataLst>
    <p:tags r:id="rId3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C00"/>
    <a:srgbClr val="E67A4A"/>
    <a:srgbClr val="FFFFFF"/>
    <a:srgbClr val="E34D4D"/>
    <a:srgbClr val="C03EE6"/>
    <a:srgbClr val="595959"/>
    <a:srgbClr val="E54848"/>
    <a:srgbClr val="F2F2F2"/>
    <a:srgbClr val="F63A56"/>
    <a:srgbClr val="DFDF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中度样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112" d="100"/>
          <a:sy n="112" d="100"/>
        </p:scale>
        <p:origin x="774" y="528"/>
      </p:cViewPr>
      <p:guideLst>
        <p:guide orient="horz" pos="2156"/>
        <p:guide pos="398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0" cy="720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gs" Target="tags/tag53.xml"/><Relationship Id="rId30" Type="http://schemas.openxmlformats.org/officeDocument/2006/relationships/commentAuthors" Target="commentAuthors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02ED0505-D779-4978-A990-C4E7C61BBFA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79F176E2-CC8E-4EF8-A700-D0DB36BDF7F8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176E2-CC8E-4EF8-A700-D0DB36BDF7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176E2-CC8E-4EF8-A700-D0DB36BDF7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176E2-CC8E-4EF8-A700-D0DB36BDF7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F176E2-CC8E-4EF8-A700-D0DB36BDF7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>
              <a:latin typeface="方正楷体_GBK" panose="02000000000000000000" charset="-122"/>
              <a:ea typeface="方正楷体_GBK" panose="02000000000000000000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7" descr="5896013a9a9d1eaa40ac31528fc7723a"/>
          <p:cNvPicPr>
            <a:picLocks noChangeAspect="1"/>
          </p:cNvPicPr>
          <p:nvPr userDrawn="1"/>
        </p:nvPicPr>
        <p:blipFill>
          <a:blip r:embed="rId2"/>
          <a:srcRect l="15462"/>
          <a:stretch>
            <a:fillRect/>
          </a:stretch>
        </p:blipFill>
        <p:spPr>
          <a:xfrm rot="16200000">
            <a:off x="2658745" y="-2658745"/>
            <a:ext cx="6874510" cy="1219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33475" y="0"/>
            <a:ext cx="13325475" cy="823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4445"/>
            <a:ext cx="12192000" cy="6867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8100" y="-4445"/>
            <a:ext cx="12268200" cy="6867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7625" y="-4445"/>
            <a:ext cx="12287250" cy="6867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+mn-ea"/>
            </a:endParaRPr>
          </a:p>
          <a:p>
            <a:r>
              <a:rPr lang="en-US" altLang="zh-CN" sz="600" dirty="0">
                <a:solidFill>
                  <a:schemeClr val="bg1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/>
              </a:solidFill>
              <a:latin typeface="字魂59号-创粗黑" panose="00000500000000000000" pitchFamily="2" charset="-122"/>
              <a:ea typeface="字魂59号-创粗黑" panose="00000500000000000000" pitchFamily="2" charset="-122"/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1.png"/><Relationship Id="rId3" Type="http://schemas.openxmlformats.org/officeDocument/2006/relationships/image" Target="../media/image8.png"/><Relationship Id="rId2" Type="http://schemas.openxmlformats.org/officeDocument/2006/relationships/image" Target="../media/image19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4.xml"/><Relationship Id="rId4" Type="http://schemas.openxmlformats.org/officeDocument/2006/relationships/image" Target="../media/image8.png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8.xml"/><Relationship Id="rId4" Type="http://schemas.openxmlformats.org/officeDocument/2006/relationships/image" Target="../media/image8.png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8.png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image" Target="../media/image11.png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image" Target="../media/image24.png"/><Relationship Id="rId2" Type="http://schemas.openxmlformats.org/officeDocument/2006/relationships/image" Target="../media/image14.png"/><Relationship Id="rId10" Type="http://schemas.openxmlformats.org/officeDocument/2006/relationships/notesSlide" Target="../notesSlides/notesSlide8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7" Type="http://schemas.openxmlformats.org/officeDocument/2006/relationships/slideLayout" Target="../slideLayouts/slideLayout4.xml"/><Relationship Id="rId26" Type="http://schemas.openxmlformats.org/officeDocument/2006/relationships/tags" Target="../tags/tag46.xml"/><Relationship Id="rId25" Type="http://schemas.openxmlformats.org/officeDocument/2006/relationships/tags" Target="../tags/tag45.xml"/><Relationship Id="rId24" Type="http://schemas.openxmlformats.org/officeDocument/2006/relationships/tags" Target="../tags/tag44.xml"/><Relationship Id="rId23" Type="http://schemas.openxmlformats.org/officeDocument/2006/relationships/tags" Target="../tags/tag43.xml"/><Relationship Id="rId22" Type="http://schemas.openxmlformats.org/officeDocument/2006/relationships/tags" Target="../tags/tag42.xml"/><Relationship Id="rId21" Type="http://schemas.openxmlformats.org/officeDocument/2006/relationships/tags" Target="../tags/tag41.xml"/><Relationship Id="rId20" Type="http://schemas.openxmlformats.org/officeDocument/2006/relationships/tags" Target="../tags/tag40.xml"/><Relationship Id="rId2" Type="http://schemas.openxmlformats.org/officeDocument/2006/relationships/tags" Target="../tags/tag22.xml"/><Relationship Id="rId19" Type="http://schemas.openxmlformats.org/officeDocument/2006/relationships/tags" Target="../tags/tag39.xml"/><Relationship Id="rId18" Type="http://schemas.openxmlformats.org/officeDocument/2006/relationships/tags" Target="../tags/tag38.xml"/><Relationship Id="rId17" Type="http://schemas.openxmlformats.org/officeDocument/2006/relationships/tags" Target="../tags/tag37.xml"/><Relationship Id="rId16" Type="http://schemas.openxmlformats.org/officeDocument/2006/relationships/tags" Target="../tags/tag36.xml"/><Relationship Id="rId15" Type="http://schemas.openxmlformats.org/officeDocument/2006/relationships/tags" Target="../tags/tag35.xml"/><Relationship Id="rId14" Type="http://schemas.openxmlformats.org/officeDocument/2006/relationships/tags" Target="../tags/tag34.xml"/><Relationship Id="rId13" Type="http://schemas.openxmlformats.org/officeDocument/2006/relationships/tags" Target="../tags/tag33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tags" Target="../tags/tag21.xml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5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.png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0.png"/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" y="985580"/>
            <a:ext cx="12192000" cy="60953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294" y="455494"/>
            <a:ext cx="11894220" cy="5946481"/>
          </a:xfrm>
          <a:prstGeom prst="rect">
            <a:avLst/>
          </a:prstGeom>
        </p:spPr>
      </p:pic>
      <p:pic>
        <p:nvPicPr>
          <p:cNvPr id="14" name="图片 9" descr="3be0f6ef27af7643a542c9ce1a34fbf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370" y="-219075"/>
            <a:ext cx="4740910" cy="43656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085" y="-2577072"/>
            <a:ext cx="3936352" cy="2070816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2345690" y="3589655"/>
            <a:ext cx="750062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GameFi</a:t>
            </a:r>
            <a:r>
              <a:rPr lang="zh-CN" altLang="en-US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跨链桥接技术</a:t>
            </a:r>
            <a:endParaRPr lang="zh-CN" altLang="en-US" sz="36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汉仪铸字木头人W" panose="00020600040101010101" charset="-122"/>
              <a:ea typeface="汉仪铸字木头人W" panose="00020600040101010101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  <a:p>
            <a:pPr algn="ctr"/>
            <a:r>
              <a:rPr lang="zh-CN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治理代币</a:t>
            </a:r>
            <a:r>
              <a:rPr lang="en-US" altLang="zh-CN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MAI</a:t>
            </a:r>
            <a:r>
              <a:rPr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 </a:t>
            </a:r>
            <a:r>
              <a:rPr lang="en-US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— </a:t>
            </a:r>
            <a:r>
              <a:rPr lang="zh-CN" altLang="en-US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首款</a:t>
            </a:r>
            <a:r>
              <a:rPr lang="zh-CN" altLang="en-US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生态</a:t>
            </a:r>
            <a:r>
              <a:rPr lang="zh-CN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介绍</a:t>
            </a:r>
            <a:endParaRPr lang="zh-CN" altLang="zh-CN" sz="36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汉仪铸字木头人W" panose="00020600040101010101" charset="-122"/>
              <a:ea typeface="汉仪铸字木头人W" panose="00020600040101010101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pic>
        <p:nvPicPr>
          <p:cNvPr id="6" name="图片 5" descr="微信图片_202110192300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85475" y="193675"/>
            <a:ext cx="1132205" cy="1102995"/>
          </a:xfrm>
          <a:prstGeom prst="rect">
            <a:avLst/>
          </a:prstGeom>
        </p:spPr>
      </p:pic>
      <p:pic>
        <p:nvPicPr>
          <p:cNvPr id="17" name="图片 16" descr="28060f179439907ca5cea38d21fcd797e016b76c2761f2-dl7vqJ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720000" flipH="1">
            <a:off x="99695" y="4687570"/>
            <a:ext cx="3198495" cy="3198495"/>
          </a:xfrm>
          <a:prstGeom prst="rect">
            <a:avLst/>
          </a:prstGeom>
        </p:spPr>
      </p:pic>
      <p:pic>
        <p:nvPicPr>
          <p:cNvPr id="25" name="图片 24" descr="28060f179439907ca5cea38d21fcd797e016b76c2761f2-dl7vqJ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80000">
            <a:off x="8931275" y="5255895"/>
            <a:ext cx="2245360" cy="22453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55615" y="4788535"/>
            <a:ext cx="108077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000" b="1">
                <a:solidFill>
                  <a:schemeClr val="bg1"/>
                </a:solidFill>
              </a:rPr>
              <a:t>ZH V1.1</a:t>
            </a:r>
            <a:endParaRPr lang="en-US" altLang="zh-CN" sz="2000" b="1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77155" y="5187315"/>
            <a:ext cx="19500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dist"/>
            <a:r>
              <a:rPr lang="en-US" altLang="zh-CN" b="1">
                <a:solidFill>
                  <a:schemeClr val="bg1"/>
                </a:solidFill>
              </a:rPr>
              <a:t>www.mdefi.me</a:t>
            </a:r>
            <a:endParaRPr lang="en-US" altLang="zh-CN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517650" y="451485"/>
            <a:ext cx="420497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· 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商业落地方案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870960" y="451485"/>
            <a:ext cx="4320540" cy="3707765"/>
            <a:chOff x="6366" y="711"/>
            <a:chExt cx="6804" cy="5839"/>
          </a:xfrm>
        </p:grpSpPr>
        <p:pic>
          <p:nvPicPr>
            <p:cNvPr id="25" name="图片 24" descr="28060f179439907ca5cea38d21fcd797e016b76c2761f2-dl7vqJ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19500000" flipH="1">
              <a:off x="6366" y="3172"/>
              <a:ext cx="3379" cy="3379"/>
            </a:xfrm>
            <a:prstGeom prst="rect">
              <a:avLst/>
            </a:prstGeom>
          </p:spPr>
        </p:pic>
        <p:pic>
          <p:nvPicPr>
            <p:cNvPr id="4" name="图片 3" descr="28060f179439907ca5cea38d21fcd797e016b76c2761f2-dl7vqJ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2100000">
              <a:off x="9676" y="1730"/>
              <a:ext cx="3379" cy="3379"/>
            </a:xfrm>
            <a:prstGeom prst="rect">
              <a:avLst/>
            </a:prstGeom>
          </p:spPr>
        </p:pic>
        <p:pic>
          <p:nvPicPr>
            <p:cNvPr id="3" name="图片 2" descr="fadb0f0b1ea625395841db4427e3b6f07f76129b3a4a3-H1m17A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70" y="711"/>
              <a:ext cx="6600" cy="5416"/>
            </a:xfrm>
            <a:prstGeom prst="rect">
              <a:avLst/>
            </a:prstGeom>
          </p:spPr>
        </p:pic>
      </p:grpSp>
      <p:grpSp>
        <p:nvGrpSpPr>
          <p:cNvPr id="46" name="组合 45"/>
          <p:cNvGrpSpPr/>
          <p:nvPr/>
        </p:nvGrpSpPr>
        <p:grpSpPr>
          <a:xfrm>
            <a:off x="1825625" y="4745355"/>
            <a:ext cx="2076450" cy="1320165"/>
            <a:chOff x="2875" y="6543"/>
            <a:chExt cx="3270" cy="2079"/>
          </a:xfrm>
        </p:grpSpPr>
        <p:sp>
          <p:nvSpPr>
            <p:cNvPr id="13" name="椭圆 12"/>
            <p:cNvSpPr/>
            <p:nvPr/>
          </p:nvSpPr>
          <p:spPr>
            <a:xfrm>
              <a:off x="4303" y="6543"/>
              <a:ext cx="411" cy="411"/>
            </a:xfrm>
            <a:prstGeom prst="ellipse">
              <a:avLst/>
            </a:prstGeom>
            <a:solidFill>
              <a:srgbClr val="EE6F7D"/>
            </a:solidFill>
            <a:ln w="63500">
              <a:solidFill>
                <a:srgbClr val="DFDF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2875" y="7456"/>
              <a:ext cx="3270" cy="1166"/>
              <a:chOff x="7966" y="7710"/>
              <a:chExt cx="3270" cy="1166"/>
            </a:xfrm>
          </p:grpSpPr>
          <p:sp>
            <p:nvSpPr>
              <p:cNvPr id="10" name="内容占位符 2"/>
              <p:cNvSpPr txBox="1"/>
              <p:nvPr/>
            </p:nvSpPr>
            <p:spPr>
              <a:xfrm>
                <a:off x="7966" y="7710"/>
                <a:ext cx="3270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sz="18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多资产的接入</a:t>
                </a:r>
                <a:endParaRPr sz="18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16" name="内容占位符 2"/>
              <p:cNvSpPr txBox="1"/>
              <p:nvPr/>
            </p:nvSpPr>
            <p:spPr>
              <a:xfrm>
                <a:off x="8278" y="8218"/>
                <a:ext cx="2647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dist">
                  <a:lnSpc>
                    <a:spcPct val="100000"/>
                  </a:lnSpc>
                  <a:buNone/>
                </a:pPr>
                <a:r>
                  <a:rPr sz="10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Multi-asset access</a:t>
                </a:r>
                <a:endParaRPr sz="10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3442970" y="4459605"/>
            <a:ext cx="2076450" cy="1320165"/>
            <a:chOff x="5422" y="6543"/>
            <a:chExt cx="3270" cy="2079"/>
          </a:xfrm>
        </p:grpSpPr>
        <p:sp>
          <p:nvSpPr>
            <p:cNvPr id="15" name="椭圆 14"/>
            <p:cNvSpPr/>
            <p:nvPr/>
          </p:nvSpPr>
          <p:spPr>
            <a:xfrm>
              <a:off x="6849" y="6543"/>
              <a:ext cx="411" cy="411"/>
            </a:xfrm>
            <a:prstGeom prst="ellipse">
              <a:avLst/>
            </a:prstGeom>
            <a:solidFill>
              <a:srgbClr val="EE6F7D"/>
            </a:solidFill>
            <a:ln w="63500">
              <a:solidFill>
                <a:srgbClr val="DFDF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5422" y="7456"/>
              <a:ext cx="3270" cy="1166"/>
              <a:chOff x="7966" y="7710"/>
              <a:chExt cx="3270" cy="1166"/>
            </a:xfrm>
          </p:grpSpPr>
          <p:sp>
            <p:nvSpPr>
              <p:cNvPr id="22" name="内容占位符 2"/>
              <p:cNvSpPr txBox="1"/>
              <p:nvPr/>
            </p:nvSpPr>
            <p:spPr>
              <a:xfrm>
                <a:off x="7966" y="7710"/>
                <a:ext cx="3270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sz="18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民主游戏环境</a:t>
                </a:r>
                <a:endParaRPr sz="18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23" name="内容占位符 2"/>
              <p:cNvSpPr txBox="1"/>
              <p:nvPr/>
            </p:nvSpPr>
            <p:spPr>
              <a:xfrm>
                <a:off x="8278" y="8218"/>
                <a:ext cx="2647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dist">
                  <a:lnSpc>
                    <a:spcPct val="100000"/>
                  </a:lnSpc>
                  <a:buNone/>
                </a:pPr>
                <a:r>
                  <a:rPr sz="10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Democratic gaming environment</a:t>
                </a:r>
                <a:endParaRPr sz="14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5060315" y="4269105"/>
            <a:ext cx="2076450" cy="1320165"/>
            <a:chOff x="7969" y="6543"/>
            <a:chExt cx="3270" cy="2079"/>
          </a:xfrm>
        </p:grpSpPr>
        <p:sp>
          <p:nvSpPr>
            <p:cNvPr id="7" name="椭圆 6"/>
            <p:cNvSpPr/>
            <p:nvPr/>
          </p:nvSpPr>
          <p:spPr>
            <a:xfrm>
              <a:off x="9395" y="6543"/>
              <a:ext cx="411" cy="411"/>
            </a:xfrm>
            <a:prstGeom prst="ellipse">
              <a:avLst/>
            </a:prstGeom>
            <a:solidFill>
              <a:srgbClr val="EE6F7D"/>
            </a:solidFill>
            <a:ln w="63500">
              <a:solidFill>
                <a:srgbClr val="DFDF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7969" y="7456"/>
              <a:ext cx="3270" cy="1166"/>
              <a:chOff x="7966" y="7710"/>
              <a:chExt cx="3270" cy="1166"/>
            </a:xfrm>
          </p:grpSpPr>
          <p:sp>
            <p:nvSpPr>
              <p:cNvPr id="26" name="内容占位符 2"/>
              <p:cNvSpPr txBox="1"/>
              <p:nvPr/>
            </p:nvSpPr>
            <p:spPr>
              <a:xfrm>
                <a:off x="7966" y="7710"/>
                <a:ext cx="3270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sz="18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游戏资产发行</a:t>
                </a:r>
                <a:endParaRPr sz="18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27" name="内容占位符 2"/>
              <p:cNvSpPr txBox="1"/>
              <p:nvPr/>
            </p:nvSpPr>
            <p:spPr>
              <a:xfrm>
                <a:off x="8278" y="8218"/>
                <a:ext cx="2647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dist">
                  <a:lnSpc>
                    <a:spcPct val="100000"/>
                  </a:lnSpc>
                  <a:buNone/>
                </a:pPr>
                <a:r>
                  <a:rPr sz="10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Game </a:t>
                </a:r>
                <a:r>
                  <a:rPr sz="10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asset </a:t>
                </a:r>
                <a:r>
                  <a:rPr sz="14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issuance</a:t>
                </a:r>
                <a:endParaRPr sz="14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</p:grpSp>
      <p:grpSp>
        <p:nvGrpSpPr>
          <p:cNvPr id="40" name="组合 39"/>
          <p:cNvGrpSpPr/>
          <p:nvPr/>
        </p:nvGrpSpPr>
        <p:grpSpPr>
          <a:xfrm>
            <a:off x="9912350" y="5354955"/>
            <a:ext cx="2076450" cy="1320165"/>
            <a:chOff x="15610" y="6543"/>
            <a:chExt cx="3270" cy="2079"/>
          </a:xfrm>
        </p:grpSpPr>
        <p:sp>
          <p:nvSpPr>
            <p:cNvPr id="11" name="椭圆 10"/>
            <p:cNvSpPr/>
            <p:nvPr/>
          </p:nvSpPr>
          <p:spPr>
            <a:xfrm>
              <a:off x="17033" y="6543"/>
              <a:ext cx="411" cy="411"/>
            </a:xfrm>
            <a:prstGeom prst="ellipse">
              <a:avLst/>
            </a:prstGeom>
            <a:solidFill>
              <a:srgbClr val="EE6F7D"/>
            </a:solidFill>
            <a:ln w="63500">
              <a:solidFill>
                <a:srgbClr val="DFDF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15610" y="7456"/>
              <a:ext cx="3270" cy="1166"/>
              <a:chOff x="7966" y="7710"/>
              <a:chExt cx="3270" cy="1166"/>
            </a:xfrm>
          </p:grpSpPr>
          <p:sp>
            <p:nvSpPr>
              <p:cNvPr id="29" name="内容占位符 2"/>
              <p:cNvSpPr txBox="1"/>
              <p:nvPr/>
            </p:nvSpPr>
            <p:spPr>
              <a:xfrm>
                <a:off x="7966" y="7710"/>
                <a:ext cx="3270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sz="18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系统安全保障</a:t>
                </a:r>
                <a:endParaRPr sz="18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30" name="内容占位符 2"/>
              <p:cNvSpPr txBox="1"/>
              <p:nvPr/>
            </p:nvSpPr>
            <p:spPr>
              <a:xfrm>
                <a:off x="8278" y="8218"/>
                <a:ext cx="2647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dist">
                  <a:lnSpc>
                    <a:spcPct val="100000"/>
                  </a:lnSpc>
                  <a:buNone/>
                </a:pPr>
                <a:r>
                  <a:rPr sz="14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System security</a:t>
                </a:r>
                <a:endParaRPr sz="14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6677660" y="4459605"/>
            <a:ext cx="2076450" cy="1320165"/>
            <a:chOff x="10516" y="6543"/>
            <a:chExt cx="3270" cy="2079"/>
          </a:xfrm>
        </p:grpSpPr>
        <p:sp>
          <p:nvSpPr>
            <p:cNvPr id="8" name="椭圆 7"/>
            <p:cNvSpPr/>
            <p:nvPr/>
          </p:nvSpPr>
          <p:spPr>
            <a:xfrm>
              <a:off x="11941" y="6543"/>
              <a:ext cx="411" cy="411"/>
            </a:xfrm>
            <a:prstGeom prst="ellipse">
              <a:avLst/>
            </a:prstGeom>
            <a:solidFill>
              <a:srgbClr val="EE6F7D"/>
            </a:solidFill>
            <a:ln w="63500">
              <a:solidFill>
                <a:srgbClr val="DFDF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0516" y="7456"/>
              <a:ext cx="3270" cy="1166"/>
              <a:chOff x="7966" y="7710"/>
              <a:chExt cx="3270" cy="1166"/>
            </a:xfrm>
          </p:grpSpPr>
          <p:sp>
            <p:nvSpPr>
              <p:cNvPr id="32" name="内容占位符 2"/>
              <p:cNvSpPr txBox="1"/>
              <p:nvPr/>
            </p:nvSpPr>
            <p:spPr>
              <a:xfrm>
                <a:off x="7966" y="7710"/>
                <a:ext cx="3270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sz="18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游戏资产交易</a:t>
                </a:r>
                <a:endParaRPr sz="18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33" name="内容占位符 2"/>
              <p:cNvSpPr txBox="1"/>
              <p:nvPr/>
            </p:nvSpPr>
            <p:spPr>
              <a:xfrm>
                <a:off x="8278" y="8218"/>
                <a:ext cx="2647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dist">
                  <a:lnSpc>
                    <a:spcPct val="100000"/>
                  </a:lnSpc>
                  <a:buNone/>
                </a:pPr>
                <a:r>
                  <a:rPr sz="14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Gam</a:t>
                </a:r>
                <a:r>
                  <a:rPr sz="10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e asset trading</a:t>
                </a:r>
                <a:endParaRPr sz="10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8295005" y="4745355"/>
            <a:ext cx="2076450" cy="1320165"/>
            <a:chOff x="13063" y="6543"/>
            <a:chExt cx="3270" cy="2079"/>
          </a:xfrm>
        </p:grpSpPr>
        <p:sp>
          <p:nvSpPr>
            <p:cNvPr id="9" name="椭圆 8"/>
            <p:cNvSpPr/>
            <p:nvPr/>
          </p:nvSpPr>
          <p:spPr>
            <a:xfrm>
              <a:off x="14487" y="6543"/>
              <a:ext cx="411" cy="411"/>
            </a:xfrm>
            <a:prstGeom prst="ellipse">
              <a:avLst/>
            </a:prstGeom>
            <a:solidFill>
              <a:srgbClr val="EE6F7D"/>
            </a:solidFill>
            <a:ln w="63500">
              <a:solidFill>
                <a:srgbClr val="DFDF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13063" y="7456"/>
              <a:ext cx="3270" cy="1166"/>
              <a:chOff x="7966" y="7710"/>
              <a:chExt cx="3270" cy="1166"/>
            </a:xfrm>
          </p:grpSpPr>
          <p:sp>
            <p:nvSpPr>
              <p:cNvPr id="35" name="内容占位符 2"/>
              <p:cNvSpPr txBox="1"/>
              <p:nvPr/>
            </p:nvSpPr>
            <p:spPr>
              <a:xfrm>
                <a:off x="7966" y="7710"/>
                <a:ext cx="3270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sz="18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多元激励体系</a:t>
                </a:r>
                <a:endParaRPr sz="18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36" name="内容占位符 2"/>
              <p:cNvSpPr txBox="1"/>
              <p:nvPr/>
            </p:nvSpPr>
            <p:spPr>
              <a:xfrm>
                <a:off x="8278" y="8218"/>
                <a:ext cx="2647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sz="14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Multiple incentive system</a:t>
                </a:r>
                <a:endParaRPr sz="14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208280" y="5354955"/>
            <a:ext cx="2076450" cy="1320165"/>
            <a:chOff x="328" y="6543"/>
            <a:chExt cx="3270" cy="2079"/>
          </a:xfrm>
        </p:grpSpPr>
        <p:sp>
          <p:nvSpPr>
            <p:cNvPr id="12" name="椭圆 11"/>
            <p:cNvSpPr/>
            <p:nvPr/>
          </p:nvSpPr>
          <p:spPr>
            <a:xfrm>
              <a:off x="1757" y="6543"/>
              <a:ext cx="411" cy="411"/>
            </a:xfrm>
            <a:prstGeom prst="ellipse">
              <a:avLst/>
            </a:prstGeom>
            <a:solidFill>
              <a:srgbClr val="EE6F7D"/>
            </a:solidFill>
            <a:ln w="63500">
              <a:solidFill>
                <a:srgbClr val="DFDF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328" y="7456"/>
              <a:ext cx="3270" cy="1166"/>
              <a:chOff x="7966" y="7710"/>
              <a:chExt cx="3270" cy="1166"/>
            </a:xfrm>
          </p:grpSpPr>
          <p:sp>
            <p:nvSpPr>
              <p:cNvPr id="38" name="内容占位符 2"/>
              <p:cNvSpPr txBox="1"/>
              <p:nvPr/>
            </p:nvSpPr>
            <p:spPr>
              <a:xfrm>
                <a:off x="7966" y="7710"/>
                <a:ext cx="3270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buNone/>
                </a:pPr>
                <a:r>
                  <a:rPr sz="18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资产价值保障</a:t>
                </a:r>
                <a:endParaRPr sz="18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  <p:sp>
            <p:nvSpPr>
              <p:cNvPr id="39" name="内容占位符 2"/>
              <p:cNvSpPr txBox="1"/>
              <p:nvPr/>
            </p:nvSpPr>
            <p:spPr>
              <a:xfrm>
                <a:off x="8278" y="8218"/>
                <a:ext cx="2647" cy="658"/>
              </a:xfrm>
              <a:prstGeom prst="rect">
                <a:avLst/>
              </a:prstGeom>
            </p:spPr>
            <p:txBody>
              <a:bodyPr lIns="91440" tIns="45720" rIns="91440" bIns="4572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dist">
                  <a:lnSpc>
                    <a:spcPct val="100000"/>
                  </a:lnSpc>
                  <a:buNone/>
                </a:pPr>
                <a:r>
                  <a:rPr sz="1000" b="1" dirty="0">
                    <a:ln w="9525" cmpd="sng">
                      <a:noFill/>
                      <a:prstDash val="solid"/>
                    </a:ln>
                    <a:solidFill>
                      <a:schemeClr val="bg1"/>
                    </a:solidFill>
                    <a:latin typeface="方正兰亭黑_GBK" panose="02000000000000000000" charset="-122"/>
                    <a:ea typeface="方正兰亭黑_GBK" panose="02000000000000000000" charset="-122"/>
                    <a:cs typeface="+mn-ea"/>
                    <a:sym typeface="字魂59号-创粗黑" panose="00000500000000000000" pitchFamily="2" charset="-122"/>
                  </a:rPr>
                  <a:t>Asset value protection</a:t>
                </a:r>
                <a:endParaRPr sz="10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endParaRPr>
              </a:p>
            </p:txBody>
          </p:sp>
        </p:grpSp>
      </p:grpSp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9200000">
            <a:off x="9037320" y="859790"/>
            <a:ext cx="3536950" cy="3918585"/>
          </a:xfrm>
          <a:prstGeom prst="rect">
            <a:avLst/>
          </a:prstGeom>
        </p:spPr>
      </p:pic>
      <p:pic>
        <p:nvPicPr>
          <p:cNvPr id="59" name="图片 5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9200000">
            <a:off x="678180" y="1050290"/>
            <a:ext cx="3536950" cy="3918585"/>
          </a:xfrm>
          <a:prstGeom prst="rect">
            <a:avLst/>
          </a:prstGeom>
        </p:spPr>
      </p:pic>
      <p:pic>
        <p:nvPicPr>
          <p:cNvPr id="61" name="图片 60"/>
          <p:cNvPicPr>
            <a:picLocks noChangeAspect="1"/>
          </p:cNvPicPr>
          <p:nvPr/>
        </p:nvPicPr>
        <p:blipFill>
          <a:blip r:embed="rId4"/>
          <a:srcRect l="28275" t="33973" r="57917" b="53634"/>
          <a:stretch>
            <a:fillRect/>
          </a:stretch>
        </p:blipFill>
        <p:spPr>
          <a:xfrm>
            <a:off x="4296410" y="5742940"/>
            <a:ext cx="3604895" cy="3266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517650" y="451485"/>
            <a:ext cx="420497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· 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使命与愿景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pic>
        <p:nvPicPr>
          <p:cNvPr id="3" name="图片 2" descr="78763ace6c0a0a8cb09a5f7d03aec61e56f178e039599-1epj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1100" y="3924300"/>
            <a:ext cx="5638800" cy="329565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1575435" y="1673225"/>
            <a:ext cx="8133715" cy="895350"/>
          </a:xfrm>
          <a:prstGeom prst="roundRect">
            <a:avLst>
              <a:gd name="adj" fmla="val 50000"/>
            </a:avLst>
          </a:prstGeom>
          <a:solidFill>
            <a:srgbClr val="F63A56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993900" y="1635125"/>
            <a:ext cx="7506335" cy="829945"/>
          </a:xfrm>
          <a:prstGeom prst="rect">
            <a:avLst/>
          </a:prstGeom>
        </p:spPr>
        <p:txBody>
          <a:bodyPr wrap="square">
            <a:spAutoFit/>
          </a:bodyPr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建立一个公平、公开的综合性应用体系</a:t>
            </a:r>
            <a:endParaRPr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13405" y="2955290"/>
            <a:ext cx="5617845" cy="2306955"/>
          </a:xfrm>
          <a:prstGeom prst="rect">
            <a:avLst/>
          </a:prstGeom>
        </p:spPr>
        <p:txBody>
          <a:bodyPr wrap="square">
            <a:spAutoFit/>
          </a:bodyPr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Millionaire的使命是致力于在区块链时代为全球用户构建一个完整的价值生态，并希望这个生态能为用户的自由意志和个人价值，特别是时间价值提供保障。解决金融、支付、流动性、质押借贷以及实体的商业、消费、娱乐、供应链、金融等所面临的信任及公平问题，使整个竞争环境更加公平、公开、高效。</a:t>
            </a:r>
            <a:endParaRPr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7280000">
            <a:off x="5321935" y="3283585"/>
            <a:ext cx="3536950" cy="39185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7280000">
            <a:off x="10655935" y="91440"/>
            <a:ext cx="3536950" cy="391858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7280000">
            <a:off x="-869315" y="2612390"/>
            <a:ext cx="3536950" cy="3918585"/>
          </a:xfrm>
          <a:prstGeom prst="rect">
            <a:avLst/>
          </a:prstGeom>
        </p:spPr>
      </p:pic>
      <p:pic>
        <p:nvPicPr>
          <p:cNvPr id="4" name="图片 3" descr="C:/Users/admin/AppData/Local/Temp/kaimatting/20211021110158/output_aiMatting_20211021110216.pngoutput_aiMatting_202110211102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900" y="2854960"/>
            <a:ext cx="1443990" cy="21393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" name="文本框 20"/>
          <p:cNvSpPr txBox="1"/>
          <p:nvPr/>
        </p:nvSpPr>
        <p:spPr>
          <a:xfrm>
            <a:off x="2345055" y="2480945"/>
            <a:ext cx="7500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360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</a:rPr>
              <a:t>第三节</a:t>
            </a:r>
            <a:endParaRPr lang="zh-CN" sz="360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6790" y="3213735"/>
            <a:ext cx="750062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玩法体系 </a:t>
            </a:r>
            <a:r>
              <a:rPr lang="en-US" altLang="zh-CN" sz="44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- </a:t>
            </a:r>
            <a:r>
              <a:rPr lang="zh-CN" altLang="en-US" sz="44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等值公募</a:t>
            </a:r>
            <a:endParaRPr lang="zh-CN" altLang="en-US" sz="44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汉仪铸字木头人W" panose="00020600040101010101" charset="-122"/>
              <a:ea typeface="汉仪铸字木头人W" panose="00020600040101010101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639695" y="4221480"/>
            <a:ext cx="69107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b="1"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Create an ecosystem and token incentive model based on DeFi, NFT, and GameFi</a:t>
            </a:r>
            <a:endParaRPr b="1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pic>
        <p:nvPicPr>
          <p:cNvPr id="6" name="图片 5" descr="微信图片_202110192300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0640" y="580390"/>
            <a:ext cx="1950720" cy="1900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51890" y="143396"/>
            <a:ext cx="10363200" cy="914514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5USD</a:t>
            </a: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战神游戏</a:t>
            </a: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</a:t>
            </a: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· 中奖</a:t>
            </a: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号码</a:t>
            </a:r>
            <a:endParaRPr lang="zh-CN" altLang="en-US" sz="40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914400" y="983615"/>
            <a:ext cx="10363200" cy="526478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 sz="1600" b="1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3"/>
            </p:custDataLst>
          </p:nvPr>
        </p:nvGraphicFramePr>
        <p:xfrm>
          <a:off x="1470025" y="2086610"/>
          <a:ext cx="9361170" cy="40068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81580"/>
                <a:gridCol w="6879590"/>
              </a:tblGrid>
              <a:tr h="284353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幸运奖号码</a:t>
                      </a:r>
                      <a:endParaRPr lang="zh-CN" alt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部分展示</a:t>
                      </a:r>
                      <a:endParaRPr lang="zh-CN" alt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317500" marR="317500" marT="215900" marB="21590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3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号  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( 50$ )  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       8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 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 10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  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</a:t>
                      </a:r>
                      <a:endParaRPr 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15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( 30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         21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 10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  )</a:t>
                      </a:r>
                      <a:endParaRPr 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25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( 20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         33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 30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  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</a:t>
                      </a:r>
                      <a:endParaRPr 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38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( 40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 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         43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 50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  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</a:t>
                      </a:r>
                      <a:endParaRPr 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48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( 60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         58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 40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  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</a:t>
                      </a:r>
                      <a:endParaRPr 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68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( 30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 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          77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 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(  50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$</a:t>
                      </a:r>
                      <a:r>
                        <a:rPr lang="en-US" altLang="zh-CN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  )</a:t>
                      </a: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</a:t>
                      </a:r>
                      <a:endParaRPr 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317500" marR="317500" marT="215900" marB="21590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7A4A"/>
                    </a:solidFill>
                  </a:tcPr>
                </a:tc>
              </a:tr>
              <a:tr h="116332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奖金发放</a:t>
                      </a:r>
                      <a:endParaRPr lang="zh-CN" altLang="en-US" sz="20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317500" marR="317500" marT="215900" marB="215900" vert="horz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0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赢取的奖金自动到账钱包购买</a:t>
                      </a:r>
                      <a:r>
                        <a:rPr lang="zh-CN" altLang="en-US" sz="20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地址</a:t>
                      </a:r>
                      <a:endParaRPr lang="zh-CN" altLang="en-US" sz="20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317500" marR="317500" marT="215900" marB="215900" vert="horz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3420000">
            <a:off x="-43180" y="1140460"/>
            <a:ext cx="3536950" cy="39185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6600000">
            <a:off x="9020175" y="372745"/>
            <a:ext cx="3536950" cy="39185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6600000">
            <a:off x="9133840" y="4893945"/>
            <a:ext cx="3536950" cy="3918585"/>
          </a:xfrm>
          <a:prstGeom prst="rect">
            <a:avLst/>
          </a:prstGeom>
        </p:spPr>
      </p:pic>
      <p:graphicFrame>
        <p:nvGraphicFramePr>
          <p:cNvPr id="9" name="表格 8"/>
          <p:cNvGraphicFramePr/>
          <p:nvPr/>
        </p:nvGraphicFramePr>
        <p:xfrm>
          <a:off x="1470025" y="1285875"/>
          <a:ext cx="9370060" cy="957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4755"/>
                <a:gridCol w="6885305"/>
              </a:tblGrid>
              <a:tr h="95758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200" b="1" spc="13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2200" b="1" spc="13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大奖</a:t>
                      </a:r>
                      <a:r>
                        <a:rPr lang="zh-CN" altLang="en-US" sz="2200" b="1" spc="13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号码</a:t>
                      </a:r>
                      <a:endParaRPr lang="zh-CN" altLang="en-US" sz="2200" b="1" spc="13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2800" b="1" spc="13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  <a:sym typeface="+mn-ea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4834890" y="1564640"/>
            <a:ext cx="513397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 b="1" spc="13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888</a:t>
            </a:r>
            <a:r>
              <a:rPr lang="zh-CN" altLang="en-US" sz="2800" b="1" spc="13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号赢得回合奖池</a:t>
            </a:r>
            <a:r>
              <a:rPr lang="en-US" altLang="zh-CN" sz="2800" b="1" spc="13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20%USD</a:t>
            </a:r>
            <a:endParaRPr lang="zh-CN" altLang="en-US" sz="2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3420000">
            <a:off x="838200" y="5112385"/>
            <a:ext cx="3536950" cy="391858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517650" y="451485"/>
            <a:ext cx="505587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 · 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游戏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规则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描述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649605" y="1388745"/>
            <a:ext cx="10393045" cy="5168900"/>
          </a:xfrm>
          <a:prstGeom prst="roundRect">
            <a:avLst>
              <a:gd name="adj" fmla="val 9318"/>
            </a:avLst>
          </a:prstGeom>
          <a:solidFill>
            <a:schemeClr val="bg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791710" y="171958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</a:rPr>
              <a:t>中奖条件</a:t>
            </a:r>
            <a:endParaRPr lang="zh-CN" altLang="en-US" sz="2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131060" y="2363470"/>
            <a:ext cx="7040880" cy="368300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</a:rPr>
              <a:t>必须在开奖时间停止后购买的号码数字命中中奖号码才能赢得奖金。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291590" y="2928620"/>
            <a:ext cx="9098280" cy="2330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9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开奖时间内：您购买的号码数字不固定，所有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(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最后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)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新购买的一个号码为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号数字，已购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9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买的号码根据本回合所有玩家新购买的次数增加数字滚动变大。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9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（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1+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所有新的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N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购买次数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</a:rPr>
              <a:t>=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您的号码滚动数字）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90000"/>
              </a:lnSpc>
            </a:pP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9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开奖时间停止：您购买的号码数字才会固定停止滚动，如果您购买的号码命中中奖号码，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9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您奖赢得对应的奖金！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90000"/>
              </a:lnSpc>
            </a:pP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9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单个地址每回合最高可以重复购买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sym typeface="+mn-ea"/>
              </a:rPr>
              <a:t>10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个号码。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90000"/>
              </a:lnSpc>
            </a:pP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91710" y="5172075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</a:rPr>
              <a:t>等值公募</a:t>
            </a:r>
            <a:endParaRPr lang="zh-CN" altLang="en-US" sz="2400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31060" y="5711190"/>
            <a:ext cx="8077200" cy="368300"/>
          </a:xfrm>
          <a:prstGeom prst="rect">
            <a:avLst/>
          </a:prstGeom>
          <a:solidFill>
            <a:srgbClr val="FF5C00"/>
          </a:solidFill>
        </p:spPr>
        <p:txBody>
          <a:bodyPr wrap="square" rtlCol="0">
            <a:spAutoFit/>
          </a:bodyPr>
          <a:p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等值公募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MAI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治理代币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天释放完成，每次参与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并赠送一个</a:t>
            </a:r>
            <a:r>
              <a:rPr lang="en-US" altLang="zh-CN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5U</a:t>
            </a:r>
            <a:r>
              <a:rPr lang="zh-CN" altLang="en-US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战神游戏号码。</a:t>
            </a:r>
            <a:endParaRPr lang="zh-CN" altLang="en-US" b="1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914400" y="227851"/>
            <a:ext cx="10363200" cy="914514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</a:t>
            </a:r>
            <a:r>
              <a:rPr lang="en-US" altLang="zh-CN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illionaire</a:t>
            </a: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· 购买</a:t>
            </a: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资金</a:t>
            </a: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分配</a:t>
            </a:r>
            <a:endParaRPr lang="zh-CN" altLang="en-US" sz="40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914400" y="1040130"/>
            <a:ext cx="10363200" cy="52082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 sz="1600" b="1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3"/>
            </p:custDataLst>
          </p:nvPr>
        </p:nvGraphicFramePr>
        <p:xfrm>
          <a:off x="1402080" y="1541780"/>
          <a:ext cx="9387840" cy="40214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81580"/>
                <a:gridCol w="6906260"/>
              </a:tblGrid>
              <a:tr h="993140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参与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玩家</a:t>
                      </a:r>
                      <a:endParaRPr lang="zh-CN" alt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317500" marR="317500" marT="215900" marB="21590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4D4D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5USD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等值公募（赠送一个游戏</a:t>
                      </a:r>
                      <a:r>
                        <a:rPr lang="zh-CN" altLang="en-US" sz="2200" b="1">
                          <a:solidFill>
                            <a:srgbClr val="FFFFFF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号码）</a:t>
                      </a:r>
                      <a:endParaRPr lang="zh-CN" altLang="en-US" sz="2200" b="1">
                        <a:solidFill>
                          <a:srgbClr val="FFFFFF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317500" marR="317500" marT="215900" marB="215900" vert="horz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7A4A"/>
                    </a:solidFill>
                  </a:tcPr>
                </a:tc>
              </a:tr>
              <a:tr h="194500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0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5USD</a:t>
                      </a:r>
                      <a:r>
                        <a:rPr lang="zh-CN" altLang="en-US" sz="20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分配</a:t>
                      </a:r>
                      <a:endParaRPr lang="zh-CN" altLang="en-US" sz="20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317500" marR="317500" marT="215900" marB="215900" vert="horz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注入奖金池 </a:t>
                      </a:r>
                      <a:r>
                        <a:rPr lang="en-US" altLang="zh-CN" sz="18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50%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添加</a:t>
                      </a:r>
                      <a:r>
                        <a:rPr lang="en-US" altLang="zh-CN" sz="18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MAI</a:t>
                      </a:r>
                      <a:r>
                        <a:rPr lang="zh-CN" altLang="en-US" sz="18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底池</a:t>
                      </a:r>
                      <a:r>
                        <a:rPr lang="en-US" altLang="zh-CN" sz="18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 20%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链上燃油 </a:t>
                      </a:r>
                      <a:r>
                        <a:rPr lang="en-US" altLang="zh-CN" sz="180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10%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好友购买奖励 </a:t>
                      </a:r>
                      <a:r>
                        <a:rPr lang="en-US" altLang="zh-CN" sz="18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10%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添加奖金池分红 </a:t>
                      </a:r>
                      <a:r>
                        <a:rPr lang="en-US" altLang="zh-CN" sz="18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</a:rPr>
                        <a:t>10%</a:t>
                      </a:r>
                      <a:endParaRPr lang="en-US" altLang="zh-CN" sz="18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</a:endParaRPr>
                    </a:p>
                  </a:txBody>
                  <a:tcPr marL="317500" marR="317500" marT="215900" marB="215900" vert="horz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951865">
                <a:tc>
                  <a:txBody>
                    <a:bodyPr/>
                    <a:p>
                      <a:pPr indent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MAI</a:t>
                      </a:r>
                      <a:r>
                        <a:rPr lang="zh-CN" altLang="en-US" sz="2000" b="0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公募</a:t>
                      </a:r>
                      <a:endParaRPr lang="zh-CN" altLang="en-US" sz="2000" b="0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317500" marR="317500" marT="215900" marB="215900" vert="horz" anchor="ctr">
                    <a:lnL>
                      <a:noFill/>
                    </a:lnL>
                    <a:lnR w="12700">
                      <a:solidFill>
                        <a:srgbClr val="D9D9D9"/>
                      </a:solidFill>
                      <a:prstDash val="solid"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indent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参与</a:t>
                      </a:r>
                      <a:r>
                        <a:rPr lang="en-US" altLang="zh-CN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5USD</a:t>
                      </a:r>
                      <a:r>
                        <a:rPr lang="zh-CN" altLang="en-US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战神</a:t>
                      </a:r>
                      <a:r>
                        <a:rPr lang="en-US" altLang="zh-CN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=</a:t>
                      </a:r>
                      <a:r>
                        <a:rPr lang="zh-CN" altLang="en-US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治理代币</a:t>
                      </a:r>
                      <a:r>
                        <a:rPr lang="en-US" altLang="zh-CN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MAI</a:t>
                      </a:r>
                      <a:r>
                        <a:rPr lang="zh-CN" altLang="en-US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等值公募</a:t>
                      </a:r>
                      <a:r>
                        <a:rPr lang="en-US" altLang="zh-CN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+</a:t>
                      </a:r>
                      <a:r>
                        <a:rPr lang="zh-CN" altLang="en-US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游戏</a:t>
                      </a:r>
                      <a:r>
                        <a:rPr lang="zh-CN" altLang="en-US" sz="1800" b="1" spc="130">
                          <a:solidFill>
                            <a:srgbClr val="404040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cs typeface="微软雅黑" panose="020B0503020204020204" charset="-122"/>
                          <a:sym typeface="+mn-ea"/>
                        </a:rPr>
                        <a:t>号码一个</a:t>
                      </a:r>
                      <a:endParaRPr lang="zh-CN" altLang="en-US" sz="1800" b="1" spc="13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  <a:cs typeface="微软雅黑" panose="020B0503020204020204" charset="-122"/>
                        <a:sym typeface="+mn-ea"/>
                      </a:endParaRPr>
                    </a:p>
                  </a:txBody>
                  <a:tcPr marL="317500" marR="317500" marT="215900" marB="215900" vert="horz" anchor="ctr">
                    <a:lnL w="12700">
                      <a:solidFill>
                        <a:srgbClr val="D9D9D9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rgbClr val="595959"/>
                      </a:solidFill>
                      <a:prstDash val="soli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3420000">
            <a:off x="-535305" y="769620"/>
            <a:ext cx="3536950" cy="39185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3420000">
            <a:off x="838200" y="5112385"/>
            <a:ext cx="3536950" cy="39185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6600000">
            <a:off x="8731885" y="769620"/>
            <a:ext cx="3536950" cy="39185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6600000">
            <a:off x="9200515" y="4893945"/>
            <a:ext cx="3536950" cy="391858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1517650" y="451485"/>
            <a:ext cx="47561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 ·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购买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资金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分配描述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pic>
        <p:nvPicPr>
          <p:cNvPr id="5" name="图片 4" descr="098064f15f434bdfc95f1609bd4b09efadd773251746-Baa96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8585" y="1968500"/>
            <a:ext cx="874395" cy="9182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707255" y="2432685"/>
            <a:ext cx="2642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b="1" dirty="0">
                <a:solidFill>
                  <a:schemeClr val="bg1"/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链上燃油</a:t>
            </a:r>
            <a:r>
              <a:rPr lang="en-US" altLang="zh-CN" b="1" dirty="0">
                <a:solidFill>
                  <a:schemeClr val="bg1"/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10%</a:t>
            </a:r>
            <a:endParaRPr lang="en-US" altLang="zh-CN" b="1" dirty="0">
              <a:solidFill>
                <a:schemeClr val="bg1"/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937510" y="2988310"/>
            <a:ext cx="1954530" cy="476250"/>
            <a:chOff x="7571" y="3995"/>
            <a:chExt cx="3817" cy="750"/>
          </a:xfrm>
        </p:grpSpPr>
        <p:sp>
          <p:nvSpPr>
            <p:cNvPr id="13" name="圆角矩形 12"/>
            <p:cNvSpPr/>
            <p:nvPr/>
          </p:nvSpPr>
          <p:spPr>
            <a:xfrm>
              <a:off x="7632" y="3995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571" y="4070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添加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MAI</a:t>
              </a:r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底池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20%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581660" y="3637280"/>
            <a:ext cx="2152650" cy="8661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回合结束后奖金池优先分配幸运号码奖金，其次分配（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888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）大奖号码奖金。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8120000">
            <a:off x="192405" y="3310255"/>
            <a:ext cx="3536950" cy="391858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20760000">
            <a:off x="10644505" y="851535"/>
            <a:ext cx="3536950" cy="3918585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666750" y="2969260"/>
            <a:ext cx="1967865" cy="476250"/>
            <a:chOff x="7571" y="3994"/>
            <a:chExt cx="3817" cy="750"/>
          </a:xfrm>
        </p:grpSpPr>
        <p:sp>
          <p:nvSpPr>
            <p:cNvPr id="21" name="圆角矩形 20"/>
            <p:cNvSpPr/>
            <p:nvPr/>
          </p:nvSpPr>
          <p:spPr>
            <a:xfrm>
              <a:off x="7632" y="3994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571" y="4070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注入奖金池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50%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186045" y="2993390"/>
            <a:ext cx="1998345" cy="476250"/>
            <a:chOff x="7571" y="3994"/>
            <a:chExt cx="3817" cy="750"/>
          </a:xfrm>
        </p:grpSpPr>
        <p:sp>
          <p:nvSpPr>
            <p:cNvPr id="24" name="圆角矩形 23"/>
            <p:cNvSpPr/>
            <p:nvPr/>
          </p:nvSpPr>
          <p:spPr>
            <a:xfrm>
              <a:off x="7632" y="3994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571" y="4070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链上燃油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10%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399020" y="2987675"/>
            <a:ext cx="2038985" cy="476250"/>
            <a:chOff x="7571" y="3994"/>
            <a:chExt cx="3817" cy="750"/>
          </a:xfrm>
        </p:grpSpPr>
        <p:sp>
          <p:nvSpPr>
            <p:cNvPr id="27" name="圆角矩形 26"/>
            <p:cNvSpPr/>
            <p:nvPr/>
          </p:nvSpPr>
          <p:spPr>
            <a:xfrm>
              <a:off x="7632" y="3994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571" y="4070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好友购买奖励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10%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9620885" y="2993390"/>
            <a:ext cx="2204142" cy="476250"/>
            <a:chOff x="7571" y="3994"/>
            <a:chExt cx="3816" cy="750"/>
          </a:xfrm>
        </p:grpSpPr>
        <p:sp>
          <p:nvSpPr>
            <p:cNvPr id="30" name="圆角矩形 29"/>
            <p:cNvSpPr/>
            <p:nvPr/>
          </p:nvSpPr>
          <p:spPr>
            <a:xfrm>
              <a:off x="7632" y="3994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571" y="4070"/>
              <a:ext cx="3816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添加奖金池分红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10%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2874645" y="3637280"/>
            <a:ext cx="215265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达到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10USD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智能合约自动添加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MAI/BNB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交易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底池。</a:t>
            </a:r>
            <a:endParaRPr lang="zh-CN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169535" y="3637280"/>
            <a:ext cx="2152650" cy="8661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用于支付分享奖励发放等链上燃油费用。</a:t>
            </a:r>
            <a:endParaRPr lang="zh-CN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 algn="l" fontAlgn="auto">
              <a:lnSpc>
                <a:spcPct val="12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489190" y="3637280"/>
            <a:ext cx="215265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每次购买奖励：</a:t>
            </a:r>
            <a:endParaRPr lang="zh-CN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一级好友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6% 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二级好友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4%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9672320" y="3637280"/>
            <a:ext cx="2152650" cy="8661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添加奖金池的玩家，按照添加比例分配所有购买号码的资金永久分红。</a:t>
            </a:r>
            <a:endParaRPr lang="zh-CN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pic>
        <p:nvPicPr>
          <p:cNvPr id="36" name="图片 35" descr="098064f15f434bdfc95f1609bd4b09efadd773251746-Baa96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34410" y="1968500"/>
            <a:ext cx="874395" cy="918210"/>
          </a:xfrm>
          <a:prstGeom prst="rect">
            <a:avLst/>
          </a:prstGeom>
        </p:spPr>
      </p:pic>
      <p:pic>
        <p:nvPicPr>
          <p:cNvPr id="37" name="图片 36" descr="098064f15f434bdfc95f1609bd4b09efadd773251746-Baa96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97550" y="1968500"/>
            <a:ext cx="874395" cy="918210"/>
          </a:xfrm>
          <a:prstGeom prst="rect">
            <a:avLst/>
          </a:prstGeom>
        </p:spPr>
      </p:pic>
      <p:pic>
        <p:nvPicPr>
          <p:cNvPr id="38" name="图片 37" descr="098064f15f434bdfc95f1609bd4b09efadd773251746-Baa96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70850" y="1968500"/>
            <a:ext cx="874395" cy="918210"/>
          </a:xfrm>
          <a:prstGeom prst="rect">
            <a:avLst/>
          </a:prstGeom>
        </p:spPr>
      </p:pic>
      <p:pic>
        <p:nvPicPr>
          <p:cNvPr id="39" name="图片 38" descr="098064f15f434bdfc95f1609bd4b09efadd773251746-Baa96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11765" y="1968500"/>
            <a:ext cx="874395" cy="918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" name="图片 1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8120000">
            <a:off x="144780" y="3336925"/>
            <a:ext cx="3536950" cy="3918585"/>
          </a:xfrm>
          <a:prstGeom prst="rect">
            <a:avLst/>
          </a:prstGeom>
        </p:spPr>
      </p:pic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1517650" y="451485"/>
            <a:ext cx="506285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 ·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奖金池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资金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分配描述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07255" y="2432685"/>
            <a:ext cx="26422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b="1" dirty="0">
                <a:solidFill>
                  <a:schemeClr val="bg1"/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链上燃油</a:t>
            </a:r>
            <a:r>
              <a:rPr lang="en-US" altLang="zh-CN" b="1" dirty="0">
                <a:solidFill>
                  <a:schemeClr val="bg1"/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10%</a:t>
            </a:r>
            <a:endParaRPr lang="en-US" altLang="zh-CN" b="1" dirty="0">
              <a:solidFill>
                <a:schemeClr val="bg1"/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56435" y="2430145"/>
            <a:ext cx="215265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每回合保留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5%-40%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奖金滚存到下一回合。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20760000">
            <a:off x="10644505" y="851535"/>
            <a:ext cx="3536950" cy="3918585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2041525" y="1762125"/>
            <a:ext cx="1967865" cy="476250"/>
            <a:chOff x="7571" y="3994"/>
            <a:chExt cx="3817" cy="750"/>
          </a:xfrm>
        </p:grpSpPr>
        <p:sp>
          <p:nvSpPr>
            <p:cNvPr id="21" name="圆角矩形 20"/>
            <p:cNvSpPr/>
            <p:nvPr/>
          </p:nvSpPr>
          <p:spPr>
            <a:xfrm>
              <a:off x="7632" y="3994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571" y="4070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奖金底池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5%-40%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5027295" y="2441575"/>
            <a:ext cx="2152650" cy="3492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奖金自动发放至购买地址</a:t>
            </a:r>
            <a:endParaRPr lang="zh-CN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112385" y="1773555"/>
            <a:ext cx="2010410" cy="476250"/>
            <a:chOff x="7571" y="3994"/>
            <a:chExt cx="3817" cy="750"/>
          </a:xfrm>
        </p:grpSpPr>
        <p:sp>
          <p:nvSpPr>
            <p:cNvPr id="8" name="圆角矩形 7"/>
            <p:cNvSpPr/>
            <p:nvPr/>
          </p:nvSpPr>
          <p:spPr>
            <a:xfrm>
              <a:off x="7632" y="3994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7571" y="4070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中奖玩家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50%-85%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7976235" y="2454275"/>
            <a:ext cx="2332355" cy="3492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一级好友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6%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，二级好友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4%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8061325" y="1786255"/>
            <a:ext cx="1967865" cy="476250"/>
            <a:chOff x="7571" y="3994"/>
            <a:chExt cx="3817" cy="750"/>
          </a:xfrm>
        </p:grpSpPr>
        <p:sp>
          <p:nvSpPr>
            <p:cNvPr id="17" name="圆角矩形 16"/>
            <p:cNvSpPr/>
            <p:nvPr/>
          </p:nvSpPr>
          <p:spPr>
            <a:xfrm>
              <a:off x="7632" y="3994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571" y="4070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好友中奖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10%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1956435" y="5184140"/>
            <a:ext cx="215265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添加奖金池的所有</a:t>
            </a: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资金实时注入奖金池。</a:t>
            </a:r>
            <a:endParaRPr lang="zh-CN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2041525" y="4516120"/>
            <a:ext cx="1967865" cy="476250"/>
            <a:chOff x="7571" y="3994"/>
            <a:chExt cx="3817" cy="750"/>
          </a:xfrm>
        </p:grpSpPr>
        <p:sp>
          <p:nvSpPr>
            <p:cNvPr id="64" name="圆角矩形 63"/>
            <p:cNvSpPr/>
            <p:nvPr/>
          </p:nvSpPr>
          <p:spPr>
            <a:xfrm>
              <a:off x="7632" y="3994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7571" y="4070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注入奖金池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80%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sp>
        <p:nvSpPr>
          <p:cNvPr id="67" name="文本框 66"/>
          <p:cNvSpPr txBox="1"/>
          <p:nvPr/>
        </p:nvSpPr>
        <p:spPr>
          <a:xfrm>
            <a:off x="5067935" y="5168900"/>
            <a:ext cx="2332355" cy="3492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一级好友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6%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，二级好友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4%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4784725" y="4553585"/>
            <a:ext cx="3054791" cy="476250"/>
            <a:chOff x="7038" y="4039"/>
            <a:chExt cx="3817" cy="750"/>
          </a:xfrm>
        </p:grpSpPr>
        <p:sp>
          <p:nvSpPr>
            <p:cNvPr id="69" name="圆角矩形 68"/>
            <p:cNvSpPr/>
            <p:nvPr/>
          </p:nvSpPr>
          <p:spPr>
            <a:xfrm>
              <a:off x="7038" y="4039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038" y="4124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好友添加奖金池奖励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 10%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sp>
        <p:nvSpPr>
          <p:cNvPr id="71" name="矩形 70"/>
          <p:cNvSpPr>
            <a:spLocks noChangeArrowheads="1"/>
          </p:cNvSpPr>
          <p:nvPr/>
        </p:nvSpPr>
        <p:spPr bwMode="auto">
          <a:xfrm>
            <a:off x="1517650" y="3422015"/>
            <a:ext cx="6121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 · 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添加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奖金池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资金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分配描述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434070" y="4516120"/>
            <a:ext cx="3131185" cy="476250"/>
            <a:chOff x="7571" y="3994"/>
            <a:chExt cx="3817" cy="750"/>
          </a:xfrm>
        </p:grpSpPr>
        <p:sp>
          <p:nvSpPr>
            <p:cNvPr id="5" name="圆角矩形 4"/>
            <p:cNvSpPr/>
            <p:nvPr/>
          </p:nvSpPr>
          <p:spPr>
            <a:xfrm>
              <a:off x="7632" y="3994"/>
              <a:ext cx="3724" cy="750"/>
            </a:xfrm>
            <a:prstGeom prst="roundRect">
              <a:avLst>
                <a:gd name="adj" fmla="val 50000"/>
              </a:avLst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571" y="4070"/>
              <a:ext cx="3817" cy="58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MAI</a:t>
              </a:r>
              <a:r>
                <a:rPr lang="zh-CN" alt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回购销毁</a:t>
              </a:r>
              <a:r>
                <a:rPr lang="en-US" altLang="zh-CN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  <a:cs typeface="汉仪铸字木头人W" panose="00020600040101010101" charset="-122"/>
                  <a:sym typeface="+mn-ea"/>
                </a:rPr>
                <a:t>  10%</a:t>
              </a:r>
              <a:endPara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598535" y="5184140"/>
            <a:ext cx="2827020" cy="3492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每个月从二级市场回购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MAI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并销毁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914400" y="227851"/>
            <a:ext cx="10363200" cy="914514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</a:t>
            </a:r>
            <a:r>
              <a:rPr lang="en-US" altLang="zh-CN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illionaire</a:t>
            </a:r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· 早期贡献节点奖励</a:t>
            </a:r>
            <a:endParaRPr lang="zh-CN" altLang="en-US" sz="40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914400" y="1040130"/>
            <a:ext cx="10363200" cy="52082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 sz="1600" b="1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3420000">
            <a:off x="-535305" y="769620"/>
            <a:ext cx="3536950" cy="39185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3420000">
            <a:off x="838200" y="5112385"/>
            <a:ext cx="3536950" cy="39185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6600000">
            <a:off x="8731885" y="769620"/>
            <a:ext cx="3536950" cy="39185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6600000">
            <a:off x="9200515" y="4893945"/>
            <a:ext cx="3536950" cy="3918585"/>
          </a:xfrm>
          <a:prstGeom prst="rect">
            <a:avLst/>
          </a:prstGeom>
        </p:spPr>
      </p:pic>
      <p:graphicFrame>
        <p:nvGraphicFramePr>
          <p:cNvPr id="10" name="表格 9"/>
          <p:cNvGraphicFramePr/>
          <p:nvPr>
            <p:custDataLst>
              <p:tags r:id="rId4"/>
            </p:custDataLst>
          </p:nvPr>
        </p:nvGraphicFramePr>
        <p:xfrm>
          <a:off x="1233170" y="1465580"/>
          <a:ext cx="9765030" cy="3502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420"/>
                <a:gridCol w="4112260"/>
                <a:gridCol w="1910080"/>
                <a:gridCol w="1779270"/>
              </a:tblGrid>
              <a:tr h="1183640">
                <a:tc>
                  <a:txBody>
                    <a:bodyPr/>
                    <a:p>
                      <a:pPr>
                        <a:buNone/>
                      </a:pPr>
                      <a:endParaRPr lang="zh-CN" altLang="en-US" b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zh-CN" altLang="en-US" b="0">
                          <a:solidFill>
                            <a:schemeClr val="tx1"/>
                          </a:solidFill>
                        </a:rPr>
                        <a:t>高级节点 </a:t>
                      </a:r>
                      <a:r>
                        <a:rPr lang="en-US" altLang="zh-CN" b="0">
                          <a:solidFill>
                            <a:schemeClr val="tx1"/>
                          </a:solidFill>
                        </a:rPr>
                        <a:t>50</a:t>
                      </a:r>
                      <a:r>
                        <a:rPr lang="zh-CN" altLang="en-US" b="0">
                          <a:solidFill>
                            <a:schemeClr val="tx1"/>
                          </a:solidFill>
                        </a:rPr>
                        <a:t>名</a:t>
                      </a:r>
                      <a:endParaRPr lang="zh-CN" altLang="en-US" b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0">
                          <a:solidFill>
                            <a:schemeClr val="tx1"/>
                          </a:solidFill>
                        </a:rPr>
                        <a:t>要求：</a:t>
                      </a:r>
                      <a:endParaRPr lang="zh-CN" altLang="en-US" b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b="0">
                          <a:solidFill>
                            <a:schemeClr val="tx1"/>
                          </a:solidFill>
                        </a:rPr>
                        <a:t>1.</a:t>
                      </a:r>
                      <a:r>
                        <a:rPr lang="zh-CN" altLang="en-US" sz="1600" b="0">
                          <a:solidFill>
                            <a:schemeClr val="tx1"/>
                          </a:solidFill>
                        </a:rPr>
                        <a:t>自己参与累计</a:t>
                      </a:r>
                      <a:r>
                        <a:rPr lang="en-US" altLang="zh-CN" sz="1600" b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zh-CN" altLang="en-US" sz="1600" b="0">
                          <a:solidFill>
                            <a:schemeClr val="tx1"/>
                          </a:solidFill>
                        </a:rPr>
                        <a:t>次以上</a:t>
                      </a:r>
                      <a:endParaRPr lang="zh-CN" altLang="en-US" sz="1600" b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b="0">
                          <a:solidFill>
                            <a:schemeClr val="tx1"/>
                          </a:solidFill>
                        </a:rPr>
                        <a:t>2.</a:t>
                      </a:r>
                      <a:r>
                        <a:rPr lang="zh-CN" altLang="en-US" sz="1600" b="0">
                          <a:solidFill>
                            <a:schemeClr val="tx1"/>
                          </a:solidFill>
                        </a:rPr>
                        <a:t>直推</a:t>
                      </a:r>
                      <a:r>
                        <a:rPr lang="en-US" altLang="zh-CN" sz="1600" b="0">
                          <a:solidFill>
                            <a:schemeClr val="tx1"/>
                          </a:solidFill>
                        </a:rPr>
                        <a:t>20</a:t>
                      </a:r>
                      <a:r>
                        <a:rPr lang="zh-CN" altLang="en-US" sz="1600" b="0">
                          <a:solidFill>
                            <a:schemeClr val="tx1"/>
                          </a:solidFill>
                        </a:rPr>
                        <a:t>人以上</a:t>
                      </a:r>
                      <a:endParaRPr lang="zh-CN" altLang="en-US" sz="1600" b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b="0">
                          <a:solidFill>
                            <a:schemeClr val="tx1"/>
                          </a:solidFill>
                        </a:rPr>
                        <a:t>3.</a:t>
                      </a:r>
                      <a:r>
                        <a:rPr lang="zh-CN" altLang="en-US" sz="1600" b="0">
                          <a:solidFill>
                            <a:schemeClr val="tx1"/>
                          </a:solidFill>
                        </a:rPr>
                        <a:t>直推累计参与次数达到</a:t>
                      </a:r>
                      <a:r>
                        <a:rPr lang="en-US" altLang="zh-CN" sz="1600" b="0">
                          <a:solidFill>
                            <a:schemeClr val="tx1"/>
                          </a:solidFill>
                        </a:rPr>
                        <a:t>100</a:t>
                      </a:r>
                      <a:r>
                        <a:rPr lang="zh-CN" altLang="en-US" sz="1600" b="0">
                          <a:solidFill>
                            <a:schemeClr val="tx1"/>
                          </a:solidFill>
                        </a:rPr>
                        <a:t>次以上</a:t>
                      </a:r>
                      <a:endParaRPr lang="zh-CN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b="0">
                          <a:solidFill>
                            <a:schemeClr val="tx1"/>
                          </a:solidFill>
                        </a:rPr>
                        <a:t>奖励：</a:t>
                      </a:r>
                      <a:endParaRPr lang="zh-CN" altLang="en-US" b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en-US" altLang="zh-CN" b="0">
                          <a:solidFill>
                            <a:schemeClr val="tx1"/>
                          </a:solidFill>
                        </a:rPr>
                        <a:t>10000</a:t>
                      </a:r>
                      <a:r>
                        <a:rPr lang="zh-CN" altLang="en-US" b="0">
                          <a:solidFill>
                            <a:schemeClr val="tx1"/>
                          </a:solidFill>
                        </a:rPr>
                        <a:t>枚</a:t>
                      </a:r>
                      <a:r>
                        <a:rPr lang="en-US" altLang="zh-CN" b="0">
                          <a:solidFill>
                            <a:schemeClr val="tx1"/>
                          </a:solidFill>
                        </a:rPr>
                        <a:t>MAI</a:t>
                      </a:r>
                      <a:endParaRPr lang="en-US" altLang="zh-CN" b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b="0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 b="0">
                          <a:solidFill>
                            <a:schemeClr val="tx1"/>
                          </a:solidFill>
                        </a:rPr>
                        <a:t>365</a:t>
                      </a:r>
                      <a:r>
                        <a:rPr lang="zh-CN" altLang="en-US" sz="1600" b="0">
                          <a:solidFill>
                            <a:schemeClr val="tx1"/>
                          </a:solidFill>
                        </a:rPr>
                        <a:t>天释放完成</a:t>
                      </a:r>
                      <a:endParaRPr lang="zh-CN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1141730"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王牌节点 </a:t>
                      </a:r>
                      <a:r>
                        <a:rPr lang="en-US" altLang="zh-CN" sz="1800">
                          <a:sym typeface="+mn-ea"/>
                        </a:rPr>
                        <a:t>3</a:t>
                      </a:r>
                      <a:r>
                        <a:rPr lang="en-US" altLang="zh-CN" sz="1800">
                          <a:sym typeface="+mn-ea"/>
                        </a:rPr>
                        <a:t>0</a:t>
                      </a:r>
                      <a:r>
                        <a:rPr lang="zh-CN" altLang="en-US" sz="1800">
                          <a:sym typeface="+mn-ea"/>
                        </a:rPr>
                        <a:t>名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要求：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 sz="1600"/>
                        <a:t>1.</a:t>
                      </a:r>
                      <a:r>
                        <a:rPr lang="zh-CN" altLang="en-US" sz="1600"/>
                        <a:t>自己参与累计</a:t>
                      </a:r>
                      <a:r>
                        <a:rPr lang="en-US" altLang="zh-CN" sz="1600"/>
                        <a:t>7</a:t>
                      </a:r>
                      <a:r>
                        <a:rPr lang="zh-CN" altLang="en-US" sz="1600"/>
                        <a:t>次以上</a:t>
                      </a:r>
                      <a:endParaRPr lang="zh-CN" altLang="en-US" sz="1600"/>
                    </a:p>
                    <a:p>
                      <a:pPr>
                        <a:buNone/>
                      </a:pPr>
                      <a:r>
                        <a:rPr lang="en-US" altLang="zh-CN" sz="1600"/>
                        <a:t>2.</a:t>
                      </a:r>
                      <a:r>
                        <a:rPr lang="zh-CN" altLang="en-US" sz="1600"/>
                        <a:t>直推</a:t>
                      </a:r>
                      <a:r>
                        <a:rPr lang="en-US" altLang="zh-CN" sz="1600"/>
                        <a:t>5</a:t>
                      </a:r>
                      <a:r>
                        <a:rPr lang="en-US" altLang="zh-CN" sz="1600"/>
                        <a:t>0</a:t>
                      </a:r>
                      <a:r>
                        <a:rPr lang="zh-CN" altLang="en-US" sz="1600"/>
                        <a:t>人以上</a:t>
                      </a:r>
                      <a:endParaRPr lang="zh-CN" altLang="en-US" sz="1600"/>
                    </a:p>
                    <a:p>
                      <a:pPr>
                        <a:buNone/>
                      </a:pPr>
                      <a:r>
                        <a:rPr lang="en-US" altLang="zh-CN" sz="1600"/>
                        <a:t>3.</a:t>
                      </a:r>
                      <a:r>
                        <a:rPr lang="zh-CN" altLang="en-US" sz="1600"/>
                        <a:t>直推累计参与次数达到</a:t>
                      </a:r>
                      <a:r>
                        <a:rPr lang="en-US" altLang="zh-CN" sz="1600"/>
                        <a:t>5</a:t>
                      </a:r>
                      <a:r>
                        <a:rPr lang="en-US" altLang="zh-CN" sz="1600"/>
                        <a:t>00</a:t>
                      </a:r>
                      <a:r>
                        <a:rPr lang="zh-CN" altLang="en-US" sz="1600"/>
                        <a:t>次以上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奖励：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20000</a:t>
                      </a:r>
                      <a:r>
                        <a:rPr lang="zh-CN" altLang="en-US"/>
                        <a:t>枚</a:t>
                      </a:r>
                      <a:r>
                        <a:rPr lang="en-US" altLang="zh-CN"/>
                        <a:t>MAI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 sz="1600"/>
                    </a:p>
                    <a:p>
                      <a:pPr>
                        <a:buNone/>
                      </a:pPr>
                      <a:r>
                        <a:rPr lang="en-US" altLang="zh-CN" sz="1600"/>
                        <a:t>365</a:t>
                      </a:r>
                      <a:r>
                        <a:rPr lang="zh-CN" altLang="en-US" sz="1600"/>
                        <a:t>天释放完成</a:t>
                      </a:r>
                      <a:endParaRPr lang="zh-CN" altLang="en-US" sz="1600"/>
                    </a:p>
                  </a:txBody>
                  <a:tcPr/>
                </a:tc>
              </a:tr>
              <a:tr h="1176655"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荣耀节点 </a:t>
                      </a:r>
                      <a:r>
                        <a:rPr lang="en-US" altLang="zh-CN" sz="1800">
                          <a:sym typeface="+mn-ea"/>
                        </a:rPr>
                        <a:t>1</a:t>
                      </a:r>
                      <a:r>
                        <a:rPr lang="en-US" altLang="zh-CN" sz="1800">
                          <a:sym typeface="+mn-ea"/>
                        </a:rPr>
                        <a:t>0</a:t>
                      </a:r>
                      <a:r>
                        <a:rPr lang="zh-CN" altLang="en-US" sz="1800">
                          <a:sym typeface="+mn-ea"/>
                        </a:rPr>
                        <a:t>名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要求：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 sz="1600"/>
                        <a:t>1.</a:t>
                      </a:r>
                      <a:r>
                        <a:rPr lang="zh-CN" altLang="en-US" sz="1600"/>
                        <a:t>自己参与累计</a:t>
                      </a:r>
                      <a:r>
                        <a:rPr lang="en-US" altLang="zh-CN" sz="1600"/>
                        <a:t>10</a:t>
                      </a:r>
                      <a:r>
                        <a:rPr lang="zh-CN" altLang="en-US" sz="1600"/>
                        <a:t>次以上</a:t>
                      </a:r>
                      <a:endParaRPr lang="zh-CN" altLang="en-US" sz="1600"/>
                    </a:p>
                    <a:p>
                      <a:pPr>
                        <a:buNone/>
                      </a:pPr>
                      <a:r>
                        <a:rPr lang="en-US" altLang="zh-CN" sz="1600"/>
                        <a:t>2.</a:t>
                      </a:r>
                      <a:r>
                        <a:rPr lang="zh-CN" altLang="en-US" sz="1600"/>
                        <a:t>直推</a:t>
                      </a:r>
                      <a:r>
                        <a:rPr lang="en-US" altLang="zh-CN" sz="1600"/>
                        <a:t>8</a:t>
                      </a:r>
                      <a:r>
                        <a:rPr lang="en-US" altLang="zh-CN" sz="1600"/>
                        <a:t>0</a:t>
                      </a:r>
                      <a:r>
                        <a:rPr lang="zh-CN" altLang="en-US" sz="1600"/>
                        <a:t>人以上</a:t>
                      </a:r>
                      <a:endParaRPr lang="zh-CN" altLang="en-US" sz="1600"/>
                    </a:p>
                    <a:p>
                      <a:pPr>
                        <a:buNone/>
                      </a:pPr>
                      <a:r>
                        <a:rPr lang="en-US" altLang="zh-CN" sz="1600"/>
                        <a:t>3.</a:t>
                      </a:r>
                      <a:r>
                        <a:rPr lang="zh-CN" altLang="en-US" sz="1600"/>
                        <a:t>直推累计参与次数达到</a:t>
                      </a:r>
                      <a:r>
                        <a:rPr lang="en-US" altLang="zh-CN" sz="1600"/>
                        <a:t>1000</a:t>
                      </a:r>
                      <a:r>
                        <a:rPr lang="zh-CN" altLang="en-US" sz="1600"/>
                        <a:t>次以上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奖励：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30000</a:t>
                      </a:r>
                      <a:r>
                        <a:rPr lang="zh-CN" altLang="en-US"/>
                        <a:t>枚</a:t>
                      </a:r>
                      <a:r>
                        <a:rPr lang="en-US" altLang="zh-CN"/>
                        <a:t>MAI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 sz="1600"/>
                        <a:t>365</a:t>
                      </a:r>
                      <a:r>
                        <a:rPr lang="zh-CN" altLang="en-US" sz="1600"/>
                        <a:t>天释放完成</a:t>
                      </a:r>
                      <a:endParaRPr lang="zh-CN" altLang="en-US" sz="16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表格 13"/>
          <p:cNvGraphicFramePr/>
          <p:nvPr/>
        </p:nvGraphicFramePr>
        <p:xfrm>
          <a:off x="1233170" y="4967605"/>
          <a:ext cx="9765665" cy="7385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65665"/>
              </a:tblGrid>
              <a:tr h="738505">
                <a:tc>
                  <a:txBody>
                    <a:bodyPr/>
                    <a:p>
                      <a:pPr>
                        <a:buNone/>
                      </a:pPr>
                      <a:endParaRPr lang="zh-CN" altLang="en-US" b="0"/>
                    </a:p>
                    <a:p>
                      <a:pPr>
                        <a:buNone/>
                      </a:pPr>
                      <a:r>
                        <a:rPr lang="zh-CN" altLang="en-US" b="0">
                          <a:solidFill>
                            <a:schemeClr val="tx1"/>
                          </a:solidFill>
                        </a:rPr>
                        <a:t>节点权益：新的生态5%收益或通证分配给到早期</a:t>
                      </a:r>
                      <a:r>
                        <a:rPr lang="zh-CN" altLang="en-US" b="0">
                          <a:solidFill>
                            <a:schemeClr val="tx1"/>
                          </a:solidFill>
                        </a:rPr>
                        <a:t>各个节点。</a:t>
                      </a:r>
                      <a:endParaRPr lang="zh-CN" alt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0" name="图片 1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6200000">
            <a:off x="10036810" y="3076575"/>
            <a:ext cx="3536950" cy="391858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2755265" y="1236980"/>
            <a:ext cx="67195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/>
            <a:r>
              <a:rPr sz="48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MAI</a:t>
            </a:r>
            <a:r>
              <a:rPr lang="en-US" sz="48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:</a:t>
            </a:r>
            <a:r>
              <a:rPr lang="zh-CN" altLang="en-US" sz="48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总量</a:t>
            </a:r>
            <a:r>
              <a:rPr lang="en-US" sz="48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10亿枚</a:t>
            </a:r>
            <a:r>
              <a:rPr lang="en-US" sz="54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 </a:t>
            </a:r>
            <a:endParaRPr lang="en-US" sz="54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汉仪铸字木头人W" panose="00020600040101010101" charset="-122"/>
              <a:ea typeface="汉仪铸字木头人W" panose="00020600040101010101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9200000">
            <a:off x="10160" y="3667125"/>
            <a:ext cx="3536950" cy="3918585"/>
          </a:xfrm>
          <a:prstGeom prst="rect">
            <a:avLst/>
          </a:prstGeom>
        </p:spPr>
      </p:pic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1517650" y="451485"/>
            <a:ext cx="655701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spc="28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字魂59号-创粗黑" panose="00000500000000000000" pitchFamily="2" charset="-122"/>
              </a:rPr>
              <a:t>Millionaire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· 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MAI 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TOKEN 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发行与分配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pic>
        <p:nvPicPr>
          <p:cNvPr id="6" name="图片 5" descr="098064f15f434bdfc95f1609bd4b09efadd773251746-Baa96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215640" y="1407795"/>
            <a:ext cx="553085" cy="581025"/>
          </a:xfrm>
          <a:prstGeom prst="rect">
            <a:avLst/>
          </a:prstGeom>
        </p:spPr>
      </p:pic>
      <p:pic>
        <p:nvPicPr>
          <p:cNvPr id="2" name="图片 1" descr="098064f15f434bdfc95f1609bd4b09efadd773251746-Baa96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765" y="1407160"/>
            <a:ext cx="553085" cy="58102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845185" y="2771775"/>
            <a:ext cx="4385310" cy="2307590"/>
          </a:xfrm>
          <a:prstGeom prst="rect">
            <a:avLst/>
          </a:prstGeom>
          <a:solidFill>
            <a:srgbClr val="00206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29995" y="3049270"/>
            <a:ext cx="384302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MAI为整个Millionaire的治理代币，所有生态</a:t>
            </a:r>
            <a:r>
              <a:rPr 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门槛</a:t>
            </a:r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围绕MAI展开，用于参与DeFi及未来更多的应用中的账户记录和转款、支付。</a:t>
            </a:r>
            <a:endParaRPr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17650" y="5603240"/>
            <a:ext cx="90805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lnSpc>
                <a:spcPct val="150000"/>
              </a:lnSpc>
              <a:buClrTx/>
              <a:buSzTx/>
              <a:buFontTx/>
            </a:pPr>
            <a:r>
              <a:rPr 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释放规则：所有分配项目每年释放</a:t>
            </a:r>
            <a:r>
              <a:rPr lang="en-US" alt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10%</a:t>
            </a:r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，从第二年开始每年逐步递减释放</a:t>
            </a:r>
            <a:r>
              <a:rPr lang="en-US" alt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10%</a:t>
            </a:r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。</a:t>
            </a:r>
            <a:endParaRPr lang="zh-CN" altLang="en-U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  <p:pic>
        <p:nvPicPr>
          <p:cNvPr id="14" name="图片 13" descr="C:/Users/admin/AppData/Local/Temp/kaimatting/20211021110532/output_aiMatting_20211021110545.pngoutput_aiMatting_202110211105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37160" y="3994150"/>
            <a:ext cx="1092200" cy="1809115"/>
          </a:xfrm>
          <a:prstGeom prst="rect">
            <a:avLst/>
          </a:prstGeom>
        </p:spPr>
      </p:pic>
      <p:sp>
        <p:nvSpPr>
          <p:cNvPr id="30" name="Freeform 10"/>
          <p:cNvSpPr/>
          <p:nvPr>
            <p:custDataLst>
              <p:tags r:id="rId4"/>
            </p:custDataLst>
          </p:nvPr>
        </p:nvSpPr>
        <p:spPr bwMode="auto">
          <a:xfrm>
            <a:off x="9810058" y="4111743"/>
            <a:ext cx="1816792" cy="970797"/>
          </a:xfrm>
          <a:custGeom>
            <a:avLst/>
            <a:gdLst>
              <a:gd name="T0" fmla="*/ 0 w 852"/>
              <a:gd name="T1" fmla="*/ 0 h 455"/>
              <a:gd name="T2" fmla="*/ 25 w 852"/>
              <a:gd name="T3" fmla="*/ 115 h 455"/>
              <a:gd name="T4" fmla="*/ 40 w 852"/>
              <a:gd name="T5" fmla="*/ 87 h 455"/>
              <a:gd name="T6" fmla="*/ 364 w 852"/>
              <a:gd name="T7" fmla="*/ 280 h 455"/>
              <a:gd name="T8" fmla="*/ 432 w 852"/>
              <a:gd name="T9" fmla="*/ 271 h 455"/>
              <a:gd name="T10" fmla="*/ 647 w 852"/>
              <a:gd name="T11" fmla="*/ 451 h 455"/>
              <a:gd name="T12" fmla="*/ 848 w 852"/>
              <a:gd name="T13" fmla="*/ 235 h 455"/>
              <a:gd name="T14" fmla="*/ 682 w 852"/>
              <a:gd name="T15" fmla="*/ 38 h 455"/>
              <a:gd name="T16" fmla="*/ 667 w 852"/>
              <a:gd name="T17" fmla="*/ 35 h 455"/>
              <a:gd name="T18" fmla="*/ 662 w 852"/>
              <a:gd name="T19" fmla="*/ 45 h 455"/>
              <a:gd name="T20" fmla="*/ 659 w 852"/>
              <a:gd name="T21" fmla="*/ 52 h 455"/>
              <a:gd name="T22" fmla="*/ 656 w 852"/>
              <a:gd name="T23" fmla="*/ 57 h 455"/>
              <a:gd name="T24" fmla="*/ 651 w 852"/>
              <a:gd name="T25" fmla="*/ 67 h 455"/>
              <a:gd name="T26" fmla="*/ 648 w 852"/>
              <a:gd name="T27" fmla="*/ 73 h 455"/>
              <a:gd name="T28" fmla="*/ 644 w 852"/>
              <a:gd name="T29" fmla="*/ 79 h 455"/>
              <a:gd name="T30" fmla="*/ 638 w 852"/>
              <a:gd name="T31" fmla="*/ 88 h 455"/>
              <a:gd name="T32" fmla="*/ 634 w 852"/>
              <a:gd name="T33" fmla="*/ 94 h 455"/>
              <a:gd name="T34" fmla="*/ 631 w 852"/>
              <a:gd name="T35" fmla="*/ 99 h 455"/>
              <a:gd name="T36" fmla="*/ 623 w 852"/>
              <a:gd name="T37" fmla="*/ 109 h 455"/>
              <a:gd name="T38" fmla="*/ 620 w 852"/>
              <a:gd name="T39" fmla="*/ 113 h 455"/>
              <a:gd name="T40" fmla="*/ 615 w 852"/>
              <a:gd name="T41" fmla="*/ 119 h 455"/>
              <a:gd name="T42" fmla="*/ 611 w 852"/>
              <a:gd name="T43" fmla="*/ 123 h 455"/>
              <a:gd name="T44" fmla="*/ 603 w 852"/>
              <a:gd name="T45" fmla="*/ 133 h 455"/>
              <a:gd name="T46" fmla="*/ 600 w 852"/>
              <a:gd name="T47" fmla="*/ 137 h 455"/>
              <a:gd name="T48" fmla="*/ 590 w 852"/>
              <a:gd name="T49" fmla="*/ 147 h 455"/>
              <a:gd name="T50" fmla="*/ 587 w 852"/>
              <a:gd name="T51" fmla="*/ 149 h 455"/>
              <a:gd name="T52" fmla="*/ 581 w 852"/>
              <a:gd name="T53" fmla="*/ 155 h 455"/>
              <a:gd name="T54" fmla="*/ 578 w 852"/>
              <a:gd name="T55" fmla="*/ 157 h 455"/>
              <a:gd name="T56" fmla="*/ 566 w 852"/>
              <a:gd name="T57" fmla="*/ 167 h 455"/>
              <a:gd name="T58" fmla="*/ 564 w 852"/>
              <a:gd name="T59" fmla="*/ 170 h 455"/>
              <a:gd name="T60" fmla="*/ 541 w 852"/>
              <a:gd name="T61" fmla="*/ 186 h 455"/>
              <a:gd name="T62" fmla="*/ 540 w 852"/>
              <a:gd name="T63" fmla="*/ 187 h 455"/>
              <a:gd name="T64" fmla="*/ 525 w 852"/>
              <a:gd name="T65" fmla="*/ 196 h 455"/>
              <a:gd name="T66" fmla="*/ 523 w 852"/>
              <a:gd name="T67" fmla="*/ 197 h 455"/>
              <a:gd name="T68" fmla="*/ 498 w 852"/>
              <a:gd name="T69" fmla="*/ 211 h 455"/>
              <a:gd name="T70" fmla="*/ 497 w 852"/>
              <a:gd name="T71" fmla="*/ 212 h 455"/>
              <a:gd name="T72" fmla="*/ 480 w 852"/>
              <a:gd name="T73" fmla="*/ 219 h 455"/>
              <a:gd name="T74" fmla="*/ 479 w 852"/>
              <a:gd name="T75" fmla="*/ 220 h 455"/>
              <a:gd name="T76" fmla="*/ 451 w 852"/>
              <a:gd name="T77" fmla="*/ 230 h 455"/>
              <a:gd name="T78" fmla="*/ 449 w 852"/>
              <a:gd name="T79" fmla="*/ 230 h 455"/>
              <a:gd name="T80" fmla="*/ 430 w 852"/>
              <a:gd name="T81" fmla="*/ 236 h 455"/>
              <a:gd name="T82" fmla="*/ 357 w 852"/>
              <a:gd name="T83" fmla="*/ 246 h 455"/>
              <a:gd name="T84" fmla="*/ 47 w 852"/>
              <a:gd name="T85" fmla="*/ 83 h 455"/>
              <a:gd name="T86" fmla="*/ 85 w 852"/>
              <a:gd name="T87" fmla="*/ 82 h 455"/>
              <a:gd name="T88" fmla="*/ 0 w 852"/>
              <a:gd name="T89" fmla="*/ 0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52" h="455">
                <a:moveTo>
                  <a:pt x="0" y="0"/>
                </a:moveTo>
                <a:cubicBezTo>
                  <a:pt x="25" y="115"/>
                  <a:pt x="25" y="115"/>
                  <a:pt x="25" y="115"/>
                </a:cubicBezTo>
                <a:cubicBezTo>
                  <a:pt x="40" y="87"/>
                  <a:pt x="40" y="87"/>
                  <a:pt x="40" y="87"/>
                </a:cubicBezTo>
                <a:cubicBezTo>
                  <a:pt x="98" y="205"/>
                  <a:pt x="223" y="285"/>
                  <a:pt x="364" y="280"/>
                </a:cubicBezTo>
                <a:cubicBezTo>
                  <a:pt x="387" y="279"/>
                  <a:pt x="410" y="276"/>
                  <a:pt x="432" y="271"/>
                </a:cubicBezTo>
                <a:cubicBezTo>
                  <a:pt x="447" y="376"/>
                  <a:pt x="539" y="455"/>
                  <a:pt x="647" y="451"/>
                </a:cubicBezTo>
                <a:cubicBezTo>
                  <a:pt x="762" y="447"/>
                  <a:pt x="852" y="350"/>
                  <a:pt x="848" y="235"/>
                </a:cubicBezTo>
                <a:cubicBezTo>
                  <a:pt x="845" y="137"/>
                  <a:pt x="774" y="57"/>
                  <a:pt x="682" y="38"/>
                </a:cubicBezTo>
                <a:cubicBezTo>
                  <a:pt x="677" y="37"/>
                  <a:pt x="672" y="36"/>
                  <a:pt x="667" y="35"/>
                </a:cubicBezTo>
                <a:cubicBezTo>
                  <a:pt x="665" y="38"/>
                  <a:pt x="664" y="42"/>
                  <a:pt x="662" y="45"/>
                </a:cubicBezTo>
                <a:cubicBezTo>
                  <a:pt x="661" y="47"/>
                  <a:pt x="660" y="49"/>
                  <a:pt x="659" y="52"/>
                </a:cubicBezTo>
                <a:cubicBezTo>
                  <a:pt x="658" y="53"/>
                  <a:pt x="657" y="55"/>
                  <a:pt x="656" y="57"/>
                </a:cubicBezTo>
                <a:cubicBezTo>
                  <a:pt x="655" y="61"/>
                  <a:pt x="653" y="64"/>
                  <a:pt x="651" y="67"/>
                </a:cubicBezTo>
                <a:cubicBezTo>
                  <a:pt x="650" y="69"/>
                  <a:pt x="649" y="71"/>
                  <a:pt x="648" y="73"/>
                </a:cubicBezTo>
                <a:cubicBezTo>
                  <a:pt x="646" y="75"/>
                  <a:pt x="645" y="77"/>
                  <a:pt x="644" y="79"/>
                </a:cubicBezTo>
                <a:cubicBezTo>
                  <a:pt x="642" y="82"/>
                  <a:pt x="640" y="85"/>
                  <a:pt x="638" y="88"/>
                </a:cubicBezTo>
                <a:cubicBezTo>
                  <a:pt x="637" y="90"/>
                  <a:pt x="635" y="92"/>
                  <a:pt x="634" y="94"/>
                </a:cubicBezTo>
                <a:cubicBezTo>
                  <a:pt x="633" y="96"/>
                  <a:pt x="632" y="97"/>
                  <a:pt x="631" y="99"/>
                </a:cubicBezTo>
                <a:cubicBezTo>
                  <a:pt x="628" y="102"/>
                  <a:pt x="626" y="106"/>
                  <a:pt x="623" y="109"/>
                </a:cubicBezTo>
                <a:cubicBezTo>
                  <a:pt x="622" y="110"/>
                  <a:pt x="621" y="112"/>
                  <a:pt x="620" y="113"/>
                </a:cubicBezTo>
                <a:cubicBezTo>
                  <a:pt x="618" y="115"/>
                  <a:pt x="617" y="117"/>
                  <a:pt x="615" y="119"/>
                </a:cubicBezTo>
                <a:cubicBezTo>
                  <a:pt x="614" y="121"/>
                  <a:pt x="613" y="122"/>
                  <a:pt x="611" y="123"/>
                </a:cubicBezTo>
                <a:cubicBezTo>
                  <a:pt x="609" y="127"/>
                  <a:pt x="606" y="130"/>
                  <a:pt x="603" y="133"/>
                </a:cubicBezTo>
                <a:cubicBezTo>
                  <a:pt x="602" y="134"/>
                  <a:pt x="601" y="135"/>
                  <a:pt x="600" y="137"/>
                </a:cubicBezTo>
                <a:cubicBezTo>
                  <a:pt x="596" y="140"/>
                  <a:pt x="593" y="143"/>
                  <a:pt x="590" y="147"/>
                </a:cubicBezTo>
                <a:cubicBezTo>
                  <a:pt x="589" y="147"/>
                  <a:pt x="588" y="148"/>
                  <a:pt x="587" y="149"/>
                </a:cubicBezTo>
                <a:cubicBezTo>
                  <a:pt x="585" y="151"/>
                  <a:pt x="583" y="153"/>
                  <a:pt x="581" y="155"/>
                </a:cubicBezTo>
                <a:cubicBezTo>
                  <a:pt x="580" y="156"/>
                  <a:pt x="579" y="157"/>
                  <a:pt x="578" y="157"/>
                </a:cubicBezTo>
                <a:cubicBezTo>
                  <a:pt x="574" y="161"/>
                  <a:pt x="570" y="164"/>
                  <a:pt x="566" y="167"/>
                </a:cubicBezTo>
                <a:cubicBezTo>
                  <a:pt x="566" y="168"/>
                  <a:pt x="565" y="169"/>
                  <a:pt x="564" y="170"/>
                </a:cubicBezTo>
                <a:cubicBezTo>
                  <a:pt x="556" y="175"/>
                  <a:pt x="549" y="181"/>
                  <a:pt x="541" y="186"/>
                </a:cubicBezTo>
                <a:cubicBezTo>
                  <a:pt x="541" y="186"/>
                  <a:pt x="540" y="187"/>
                  <a:pt x="540" y="187"/>
                </a:cubicBezTo>
                <a:cubicBezTo>
                  <a:pt x="535" y="190"/>
                  <a:pt x="530" y="193"/>
                  <a:pt x="525" y="196"/>
                </a:cubicBezTo>
                <a:cubicBezTo>
                  <a:pt x="525" y="197"/>
                  <a:pt x="524" y="197"/>
                  <a:pt x="523" y="197"/>
                </a:cubicBezTo>
                <a:cubicBezTo>
                  <a:pt x="515" y="202"/>
                  <a:pt x="507" y="207"/>
                  <a:pt x="498" y="211"/>
                </a:cubicBezTo>
                <a:cubicBezTo>
                  <a:pt x="497" y="211"/>
                  <a:pt x="497" y="212"/>
                  <a:pt x="497" y="212"/>
                </a:cubicBezTo>
                <a:cubicBezTo>
                  <a:pt x="491" y="214"/>
                  <a:pt x="485" y="217"/>
                  <a:pt x="480" y="219"/>
                </a:cubicBezTo>
                <a:cubicBezTo>
                  <a:pt x="479" y="219"/>
                  <a:pt x="479" y="220"/>
                  <a:pt x="479" y="220"/>
                </a:cubicBezTo>
                <a:cubicBezTo>
                  <a:pt x="470" y="223"/>
                  <a:pt x="460" y="227"/>
                  <a:pt x="451" y="230"/>
                </a:cubicBezTo>
                <a:cubicBezTo>
                  <a:pt x="450" y="230"/>
                  <a:pt x="450" y="230"/>
                  <a:pt x="449" y="230"/>
                </a:cubicBezTo>
                <a:cubicBezTo>
                  <a:pt x="443" y="232"/>
                  <a:pt x="437" y="234"/>
                  <a:pt x="430" y="236"/>
                </a:cubicBezTo>
                <a:cubicBezTo>
                  <a:pt x="407" y="242"/>
                  <a:pt x="382" y="245"/>
                  <a:pt x="357" y="246"/>
                </a:cubicBezTo>
                <a:cubicBezTo>
                  <a:pt x="227" y="251"/>
                  <a:pt x="112" y="185"/>
                  <a:pt x="47" y="83"/>
                </a:cubicBezTo>
                <a:cubicBezTo>
                  <a:pt x="85" y="82"/>
                  <a:pt x="85" y="82"/>
                  <a:pt x="85" y="82"/>
                </a:cubicBezTo>
                <a:lnTo>
                  <a:pt x="0" y="0"/>
                </a:lnTo>
                <a:close/>
              </a:path>
            </a:pathLst>
          </a:custGeom>
          <a:solidFill>
            <a:srgbClr val="FF6000"/>
          </a:solidFill>
          <a:ln>
            <a:noFill/>
          </a:ln>
        </p:spPr>
        <p:txBody>
          <a:bodyPr wrap="square" lIns="90000" tIns="46800" rIns="90000" bIns="46800" anchor="ctr" anchorCtr="0">
            <a:normAutofit/>
          </a:bodyPr>
          <a:p>
            <a:endParaRPr lang="zh-CN" altLang="en-US" sz="1400" dirty="0">
              <a:solidFill>
                <a:srgbClr val="FDFDFD"/>
              </a:solidFill>
              <a:latin typeface="方正兰亭黑_GBK" panose="02000000000000000000" charset="-122"/>
              <a:ea typeface="方正兰亭黑_GBK" panose="02000000000000000000" charset="-122"/>
            </a:endParaRPr>
          </a:p>
        </p:txBody>
      </p:sp>
      <p:sp>
        <p:nvSpPr>
          <p:cNvPr id="28" name="Freeform 8"/>
          <p:cNvSpPr/>
          <p:nvPr>
            <p:custDataLst>
              <p:tags r:id="rId5"/>
            </p:custDataLst>
          </p:nvPr>
        </p:nvSpPr>
        <p:spPr bwMode="auto">
          <a:xfrm>
            <a:off x="9223348" y="2648197"/>
            <a:ext cx="1791329" cy="1011321"/>
          </a:xfrm>
          <a:custGeom>
            <a:avLst/>
            <a:gdLst>
              <a:gd name="T0" fmla="*/ 840 w 840"/>
              <a:gd name="T1" fmla="*/ 474 h 474"/>
              <a:gd name="T2" fmla="*/ 819 w 840"/>
              <a:gd name="T3" fmla="*/ 357 h 474"/>
              <a:gd name="T4" fmla="*/ 803 w 840"/>
              <a:gd name="T5" fmla="*/ 386 h 474"/>
              <a:gd name="T6" fmla="*/ 486 w 840"/>
              <a:gd name="T7" fmla="*/ 181 h 474"/>
              <a:gd name="T8" fmla="*/ 417 w 840"/>
              <a:gd name="T9" fmla="*/ 188 h 474"/>
              <a:gd name="T10" fmla="*/ 209 w 840"/>
              <a:gd name="T11" fmla="*/ 0 h 474"/>
              <a:gd name="T12" fmla="*/ 0 w 840"/>
              <a:gd name="T13" fmla="*/ 209 h 474"/>
              <a:gd name="T14" fmla="*/ 160 w 840"/>
              <a:gd name="T15" fmla="*/ 412 h 474"/>
              <a:gd name="T16" fmla="*/ 174 w 840"/>
              <a:gd name="T17" fmla="*/ 415 h 474"/>
              <a:gd name="T18" fmla="*/ 179 w 840"/>
              <a:gd name="T19" fmla="*/ 405 h 474"/>
              <a:gd name="T20" fmla="*/ 183 w 840"/>
              <a:gd name="T21" fmla="*/ 398 h 474"/>
              <a:gd name="T22" fmla="*/ 186 w 840"/>
              <a:gd name="T23" fmla="*/ 393 h 474"/>
              <a:gd name="T24" fmla="*/ 192 w 840"/>
              <a:gd name="T25" fmla="*/ 383 h 474"/>
              <a:gd name="T26" fmla="*/ 195 w 840"/>
              <a:gd name="T27" fmla="*/ 378 h 474"/>
              <a:gd name="T28" fmla="*/ 199 w 840"/>
              <a:gd name="T29" fmla="*/ 371 h 474"/>
              <a:gd name="T30" fmla="*/ 205 w 840"/>
              <a:gd name="T31" fmla="*/ 363 h 474"/>
              <a:gd name="T32" fmla="*/ 209 w 840"/>
              <a:gd name="T33" fmla="*/ 357 h 474"/>
              <a:gd name="T34" fmla="*/ 213 w 840"/>
              <a:gd name="T35" fmla="*/ 352 h 474"/>
              <a:gd name="T36" fmla="*/ 221 w 840"/>
              <a:gd name="T37" fmla="*/ 343 h 474"/>
              <a:gd name="T38" fmla="*/ 224 w 840"/>
              <a:gd name="T39" fmla="*/ 338 h 474"/>
              <a:gd name="T40" fmla="*/ 229 w 840"/>
              <a:gd name="T41" fmla="*/ 332 h 474"/>
              <a:gd name="T42" fmla="*/ 233 w 840"/>
              <a:gd name="T43" fmla="*/ 328 h 474"/>
              <a:gd name="T44" fmla="*/ 242 w 840"/>
              <a:gd name="T45" fmla="*/ 319 h 474"/>
              <a:gd name="T46" fmla="*/ 245 w 840"/>
              <a:gd name="T47" fmla="*/ 316 h 474"/>
              <a:gd name="T48" fmla="*/ 255 w 840"/>
              <a:gd name="T49" fmla="*/ 306 h 474"/>
              <a:gd name="T50" fmla="*/ 258 w 840"/>
              <a:gd name="T51" fmla="*/ 303 h 474"/>
              <a:gd name="T52" fmla="*/ 265 w 840"/>
              <a:gd name="T53" fmla="*/ 298 h 474"/>
              <a:gd name="T54" fmla="*/ 268 w 840"/>
              <a:gd name="T55" fmla="*/ 296 h 474"/>
              <a:gd name="T56" fmla="*/ 279 w 840"/>
              <a:gd name="T57" fmla="*/ 286 h 474"/>
              <a:gd name="T58" fmla="*/ 282 w 840"/>
              <a:gd name="T59" fmla="*/ 284 h 474"/>
              <a:gd name="T60" fmla="*/ 305 w 840"/>
              <a:gd name="T61" fmla="*/ 268 h 474"/>
              <a:gd name="T62" fmla="*/ 307 w 840"/>
              <a:gd name="T63" fmla="*/ 267 h 474"/>
              <a:gd name="T64" fmla="*/ 322 w 840"/>
              <a:gd name="T65" fmla="*/ 259 h 474"/>
              <a:gd name="T66" fmla="*/ 324 w 840"/>
              <a:gd name="T67" fmla="*/ 258 h 474"/>
              <a:gd name="T68" fmla="*/ 350 w 840"/>
              <a:gd name="T69" fmla="*/ 245 h 474"/>
              <a:gd name="T70" fmla="*/ 351 w 840"/>
              <a:gd name="T71" fmla="*/ 244 h 474"/>
              <a:gd name="T72" fmla="*/ 368 w 840"/>
              <a:gd name="T73" fmla="*/ 237 h 474"/>
              <a:gd name="T74" fmla="*/ 369 w 840"/>
              <a:gd name="T75" fmla="*/ 237 h 474"/>
              <a:gd name="T76" fmla="*/ 397 w 840"/>
              <a:gd name="T77" fmla="*/ 228 h 474"/>
              <a:gd name="T78" fmla="*/ 399 w 840"/>
              <a:gd name="T79" fmla="*/ 227 h 474"/>
              <a:gd name="T80" fmla="*/ 418 w 840"/>
              <a:gd name="T81" fmla="*/ 223 h 474"/>
              <a:gd name="T82" fmla="*/ 492 w 840"/>
              <a:gd name="T83" fmla="*/ 215 h 474"/>
              <a:gd name="T84" fmla="*/ 796 w 840"/>
              <a:gd name="T85" fmla="*/ 389 h 474"/>
              <a:gd name="T86" fmla="*/ 757 w 840"/>
              <a:gd name="T87" fmla="*/ 389 h 474"/>
              <a:gd name="T88" fmla="*/ 840 w 840"/>
              <a:gd name="T89" fmla="*/ 47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40" h="474">
                <a:moveTo>
                  <a:pt x="840" y="474"/>
                </a:moveTo>
                <a:cubicBezTo>
                  <a:pt x="819" y="357"/>
                  <a:pt x="819" y="357"/>
                  <a:pt x="819" y="357"/>
                </a:cubicBezTo>
                <a:cubicBezTo>
                  <a:pt x="803" y="386"/>
                  <a:pt x="803" y="386"/>
                  <a:pt x="803" y="386"/>
                </a:cubicBezTo>
                <a:cubicBezTo>
                  <a:pt x="748" y="265"/>
                  <a:pt x="627" y="181"/>
                  <a:pt x="486" y="181"/>
                </a:cubicBezTo>
                <a:cubicBezTo>
                  <a:pt x="463" y="181"/>
                  <a:pt x="440" y="183"/>
                  <a:pt x="417" y="188"/>
                </a:cubicBezTo>
                <a:cubicBezTo>
                  <a:pt x="407" y="82"/>
                  <a:pt x="318" y="0"/>
                  <a:pt x="209" y="0"/>
                </a:cubicBezTo>
                <a:cubicBezTo>
                  <a:pt x="94" y="0"/>
                  <a:pt x="0" y="93"/>
                  <a:pt x="0" y="209"/>
                </a:cubicBezTo>
                <a:cubicBezTo>
                  <a:pt x="0" y="307"/>
                  <a:pt x="68" y="389"/>
                  <a:pt x="160" y="412"/>
                </a:cubicBezTo>
                <a:cubicBezTo>
                  <a:pt x="164" y="413"/>
                  <a:pt x="169" y="414"/>
                  <a:pt x="174" y="415"/>
                </a:cubicBezTo>
                <a:cubicBezTo>
                  <a:pt x="176" y="411"/>
                  <a:pt x="177" y="408"/>
                  <a:pt x="179" y="405"/>
                </a:cubicBezTo>
                <a:cubicBezTo>
                  <a:pt x="180" y="403"/>
                  <a:pt x="181" y="401"/>
                  <a:pt x="183" y="398"/>
                </a:cubicBezTo>
                <a:cubicBezTo>
                  <a:pt x="184" y="397"/>
                  <a:pt x="185" y="395"/>
                  <a:pt x="186" y="393"/>
                </a:cubicBezTo>
                <a:cubicBezTo>
                  <a:pt x="188" y="390"/>
                  <a:pt x="190" y="386"/>
                  <a:pt x="192" y="383"/>
                </a:cubicBezTo>
                <a:cubicBezTo>
                  <a:pt x="193" y="381"/>
                  <a:pt x="194" y="380"/>
                  <a:pt x="195" y="378"/>
                </a:cubicBezTo>
                <a:cubicBezTo>
                  <a:pt x="196" y="376"/>
                  <a:pt x="198" y="374"/>
                  <a:pt x="199" y="371"/>
                </a:cubicBezTo>
                <a:cubicBezTo>
                  <a:pt x="201" y="369"/>
                  <a:pt x="203" y="366"/>
                  <a:pt x="205" y="363"/>
                </a:cubicBezTo>
                <a:cubicBezTo>
                  <a:pt x="206" y="361"/>
                  <a:pt x="208" y="359"/>
                  <a:pt x="209" y="357"/>
                </a:cubicBezTo>
                <a:cubicBezTo>
                  <a:pt x="211" y="355"/>
                  <a:pt x="212" y="354"/>
                  <a:pt x="213" y="352"/>
                </a:cubicBezTo>
                <a:cubicBezTo>
                  <a:pt x="215" y="349"/>
                  <a:pt x="218" y="346"/>
                  <a:pt x="221" y="343"/>
                </a:cubicBezTo>
                <a:cubicBezTo>
                  <a:pt x="222" y="341"/>
                  <a:pt x="223" y="340"/>
                  <a:pt x="224" y="338"/>
                </a:cubicBezTo>
                <a:cubicBezTo>
                  <a:pt x="226" y="336"/>
                  <a:pt x="228" y="334"/>
                  <a:pt x="229" y="332"/>
                </a:cubicBezTo>
                <a:cubicBezTo>
                  <a:pt x="231" y="331"/>
                  <a:pt x="232" y="330"/>
                  <a:pt x="233" y="328"/>
                </a:cubicBezTo>
                <a:cubicBezTo>
                  <a:pt x="236" y="325"/>
                  <a:pt x="239" y="322"/>
                  <a:pt x="242" y="319"/>
                </a:cubicBezTo>
                <a:cubicBezTo>
                  <a:pt x="243" y="318"/>
                  <a:pt x="244" y="317"/>
                  <a:pt x="245" y="316"/>
                </a:cubicBezTo>
                <a:cubicBezTo>
                  <a:pt x="249" y="312"/>
                  <a:pt x="252" y="309"/>
                  <a:pt x="255" y="306"/>
                </a:cubicBezTo>
                <a:cubicBezTo>
                  <a:pt x="256" y="305"/>
                  <a:pt x="257" y="304"/>
                  <a:pt x="258" y="303"/>
                </a:cubicBezTo>
                <a:cubicBezTo>
                  <a:pt x="261" y="301"/>
                  <a:pt x="263" y="300"/>
                  <a:pt x="265" y="298"/>
                </a:cubicBezTo>
                <a:cubicBezTo>
                  <a:pt x="266" y="297"/>
                  <a:pt x="267" y="296"/>
                  <a:pt x="268" y="296"/>
                </a:cubicBezTo>
                <a:cubicBezTo>
                  <a:pt x="271" y="292"/>
                  <a:pt x="275" y="289"/>
                  <a:pt x="279" y="286"/>
                </a:cubicBezTo>
                <a:cubicBezTo>
                  <a:pt x="280" y="285"/>
                  <a:pt x="281" y="285"/>
                  <a:pt x="282" y="284"/>
                </a:cubicBezTo>
                <a:cubicBezTo>
                  <a:pt x="290" y="279"/>
                  <a:pt x="297" y="273"/>
                  <a:pt x="305" y="268"/>
                </a:cubicBezTo>
                <a:cubicBezTo>
                  <a:pt x="306" y="268"/>
                  <a:pt x="306" y="268"/>
                  <a:pt x="307" y="267"/>
                </a:cubicBezTo>
                <a:cubicBezTo>
                  <a:pt x="312" y="264"/>
                  <a:pt x="317" y="261"/>
                  <a:pt x="322" y="259"/>
                </a:cubicBezTo>
                <a:cubicBezTo>
                  <a:pt x="322" y="258"/>
                  <a:pt x="323" y="258"/>
                  <a:pt x="324" y="258"/>
                </a:cubicBezTo>
                <a:cubicBezTo>
                  <a:pt x="332" y="253"/>
                  <a:pt x="341" y="249"/>
                  <a:pt x="350" y="245"/>
                </a:cubicBezTo>
                <a:cubicBezTo>
                  <a:pt x="350" y="245"/>
                  <a:pt x="350" y="244"/>
                  <a:pt x="351" y="244"/>
                </a:cubicBezTo>
                <a:cubicBezTo>
                  <a:pt x="357" y="242"/>
                  <a:pt x="362" y="239"/>
                  <a:pt x="368" y="237"/>
                </a:cubicBezTo>
                <a:cubicBezTo>
                  <a:pt x="368" y="237"/>
                  <a:pt x="369" y="237"/>
                  <a:pt x="369" y="237"/>
                </a:cubicBezTo>
                <a:cubicBezTo>
                  <a:pt x="378" y="234"/>
                  <a:pt x="388" y="230"/>
                  <a:pt x="397" y="228"/>
                </a:cubicBezTo>
                <a:cubicBezTo>
                  <a:pt x="398" y="228"/>
                  <a:pt x="398" y="228"/>
                  <a:pt x="399" y="227"/>
                </a:cubicBezTo>
                <a:cubicBezTo>
                  <a:pt x="405" y="226"/>
                  <a:pt x="411" y="224"/>
                  <a:pt x="418" y="223"/>
                </a:cubicBezTo>
                <a:cubicBezTo>
                  <a:pt x="442" y="218"/>
                  <a:pt x="466" y="215"/>
                  <a:pt x="492" y="215"/>
                </a:cubicBezTo>
                <a:cubicBezTo>
                  <a:pt x="621" y="215"/>
                  <a:pt x="735" y="285"/>
                  <a:pt x="796" y="389"/>
                </a:cubicBezTo>
                <a:cubicBezTo>
                  <a:pt x="757" y="389"/>
                  <a:pt x="757" y="389"/>
                  <a:pt x="757" y="389"/>
                </a:cubicBezTo>
                <a:lnTo>
                  <a:pt x="840" y="474"/>
                </a:lnTo>
                <a:close/>
              </a:path>
            </a:pathLst>
          </a:custGeom>
          <a:solidFill>
            <a:srgbClr val="F63A56"/>
          </a:solidFill>
          <a:ln>
            <a:noFill/>
          </a:ln>
        </p:spPr>
        <p:txBody>
          <a:bodyPr wrap="square" lIns="90000" tIns="46800" rIns="90000" bIns="46800" anchor="ctr" anchorCtr="0">
            <a:normAutofit/>
          </a:bodyPr>
          <a:p>
            <a:endParaRPr lang="zh-CN" altLang="en-US" sz="1400" dirty="0">
              <a:solidFill>
                <a:srgbClr val="FDFDFD"/>
              </a:solidFill>
              <a:latin typeface="方正兰亭黑_GBK" panose="02000000000000000000" charset="-122"/>
              <a:ea typeface="方正兰亭黑_GBK" panose="02000000000000000000" charset="-122"/>
            </a:endParaRPr>
          </a:p>
        </p:txBody>
      </p:sp>
      <p:sp>
        <p:nvSpPr>
          <p:cNvPr id="29" name="Freeform 9"/>
          <p:cNvSpPr/>
          <p:nvPr>
            <p:custDataLst>
              <p:tags r:id="rId6"/>
            </p:custDataLst>
          </p:nvPr>
        </p:nvSpPr>
        <p:spPr bwMode="auto">
          <a:xfrm>
            <a:off x="10600826" y="2646045"/>
            <a:ext cx="1020287" cy="1790612"/>
          </a:xfrm>
          <a:custGeom>
            <a:avLst/>
            <a:gdLst>
              <a:gd name="T0" fmla="*/ 0 w 478"/>
              <a:gd name="T1" fmla="*/ 839 h 839"/>
              <a:gd name="T2" fmla="*/ 117 w 478"/>
              <a:gd name="T3" fmla="*/ 818 h 839"/>
              <a:gd name="T4" fmla="*/ 88 w 478"/>
              <a:gd name="T5" fmla="*/ 802 h 839"/>
              <a:gd name="T6" fmla="*/ 295 w 478"/>
              <a:gd name="T7" fmla="*/ 487 h 839"/>
              <a:gd name="T8" fmla="*/ 288 w 478"/>
              <a:gd name="T9" fmla="*/ 418 h 839"/>
              <a:gd name="T10" fmla="*/ 477 w 478"/>
              <a:gd name="T11" fmla="*/ 211 h 839"/>
              <a:gd name="T12" fmla="*/ 269 w 478"/>
              <a:gd name="T13" fmla="*/ 1 h 839"/>
              <a:gd name="T14" fmla="*/ 66 w 478"/>
              <a:gd name="T15" fmla="*/ 159 h 839"/>
              <a:gd name="T16" fmla="*/ 62 w 478"/>
              <a:gd name="T17" fmla="*/ 174 h 839"/>
              <a:gd name="T18" fmla="*/ 72 w 478"/>
              <a:gd name="T19" fmla="*/ 178 h 839"/>
              <a:gd name="T20" fmla="*/ 79 w 478"/>
              <a:gd name="T21" fmla="*/ 182 h 839"/>
              <a:gd name="T22" fmla="*/ 84 w 478"/>
              <a:gd name="T23" fmla="*/ 185 h 839"/>
              <a:gd name="T24" fmla="*/ 94 w 478"/>
              <a:gd name="T25" fmla="*/ 191 h 839"/>
              <a:gd name="T26" fmla="*/ 99 w 478"/>
              <a:gd name="T27" fmla="*/ 194 h 839"/>
              <a:gd name="T28" fmla="*/ 106 w 478"/>
              <a:gd name="T29" fmla="*/ 198 h 839"/>
              <a:gd name="T30" fmla="*/ 114 w 478"/>
              <a:gd name="T31" fmla="*/ 204 h 839"/>
              <a:gd name="T32" fmla="*/ 120 w 478"/>
              <a:gd name="T33" fmla="*/ 209 h 839"/>
              <a:gd name="T34" fmla="*/ 125 w 478"/>
              <a:gd name="T35" fmla="*/ 212 h 839"/>
              <a:gd name="T36" fmla="*/ 134 w 478"/>
              <a:gd name="T37" fmla="*/ 220 h 839"/>
              <a:gd name="T38" fmla="*/ 139 w 478"/>
              <a:gd name="T39" fmla="*/ 224 h 839"/>
              <a:gd name="T40" fmla="*/ 145 w 478"/>
              <a:gd name="T41" fmla="*/ 229 h 839"/>
              <a:gd name="T42" fmla="*/ 148 w 478"/>
              <a:gd name="T43" fmla="*/ 233 h 839"/>
              <a:gd name="T44" fmla="*/ 158 w 478"/>
              <a:gd name="T45" fmla="*/ 242 h 839"/>
              <a:gd name="T46" fmla="*/ 161 w 478"/>
              <a:gd name="T47" fmla="*/ 245 h 839"/>
              <a:gd name="T48" fmla="*/ 171 w 478"/>
              <a:gd name="T49" fmla="*/ 255 h 839"/>
              <a:gd name="T50" fmla="*/ 173 w 478"/>
              <a:gd name="T51" fmla="*/ 258 h 839"/>
              <a:gd name="T52" fmla="*/ 179 w 478"/>
              <a:gd name="T53" fmla="*/ 265 h 839"/>
              <a:gd name="T54" fmla="*/ 181 w 478"/>
              <a:gd name="T55" fmla="*/ 267 h 839"/>
              <a:gd name="T56" fmla="*/ 190 w 478"/>
              <a:gd name="T57" fmla="*/ 279 h 839"/>
              <a:gd name="T58" fmla="*/ 193 w 478"/>
              <a:gd name="T59" fmla="*/ 282 h 839"/>
              <a:gd name="T60" fmla="*/ 208 w 478"/>
              <a:gd name="T61" fmla="*/ 305 h 839"/>
              <a:gd name="T62" fmla="*/ 209 w 478"/>
              <a:gd name="T63" fmla="*/ 307 h 839"/>
              <a:gd name="T64" fmla="*/ 218 w 478"/>
              <a:gd name="T65" fmla="*/ 322 h 839"/>
              <a:gd name="T66" fmla="*/ 219 w 478"/>
              <a:gd name="T67" fmla="*/ 324 h 839"/>
              <a:gd name="T68" fmla="*/ 231 w 478"/>
              <a:gd name="T69" fmla="*/ 350 h 839"/>
              <a:gd name="T70" fmla="*/ 232 w 478"/>
              <a:gd name="T71" fmla="*/ 351 h 839"/>
              <a:gd name="T72" fmla="*/ 239 w 478"/>
              <a:gd name="T73" fmla="*/ 368 h 839"/>
              <a:gd name="T74" fmla="*/ 239 w 478"/>
              <a:gd name="T75" fmla="*/ 369 h 839"/>
              <a:gd name="T76" fmla="*/ 248 w 478"/>
              <a:gd name="T77" fmla="*/ 397 h 839"/>
              <a:gd name="T78" fmla="*/ 249 w 478"/>
              <a:gd name="T79" fmla="*/ 399 h 839"/>
              <a:gd name="T80" fmla="*/ 253 w 478"/>
              <a:gd name="T81" fmla="*/ 418 h 839"/>
              <a:gd name="T82" fmla="*/ 261 w 478"/>
              <a:gd name="T83" fmla="*/ 492 h 839"/>
              <a:gd name="T84" fmla="*/ 85 w 478"/>
              <a:gd name="T85" fmla="*/ 795 h 839"/>
              <a:gd name="T86" fmla="*/ 85 w 478"/>
              <a:gd name="T87" fmla="*/ 757 h 839"/>
              <a:gd name="T88" fmla="*/ 0 w 478"/>
              <a:gd name="T89" fmla="*/ 839 h 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78" h="839">
                <a:moveTo>
                  <a:pt x="0" y="839"/>
                </a:moveTo>
                <a:cubicBezTo>
                  <a:pt x="117" y="818"/>
                  <a:pt x="117" y="818"/>
                  <a:pt x="117" y="818"/>
                </a:cubicBezTo>
                <a:cubicBezTo>
                  <a:pt x="88" y="802"/>
                  <a:pt x="88" y="802"/>
                  <a:pt x="88" y="802"/>
                </a:cubicBezTo>
                <a:cubicBezTo>
                  <a:pt x="210" y="748"/>
                  <a:pt x="294" y="628"/>
                  <a:pt x="295" y="487"/>
                </a:cubicBezTo>
                <a:cubicBezTo>
                  <a:pt x="295" y="463"/>
                  <a:pt x="293" y="440"/>
                  <a:pt x="288" y="418"/>
                </a:cubicBezTo>
                <a:cubicBezTo>
                  <a:pt x="394" y="408"/>
                  <a:pt x="477" y="319"/>
                  <a:pt x="477" y="211"/>
                </a:cubicBezTo>
                <a:cubicBezTo>
                  <a:pt x="478" y="95"/>
                  <a:pt x="385" y="1"/>
                  <a:pt x="269" y="1"/>
                </a:cubicBezTo>
                <a:cubicBezTo>
                  <a:pt x="171" y="0"/>
                  <a:pt x="88" y="68"/>
                  <a:pt x="66" y="159"/>
                </a:cubicBezTo>
                <a:cubicBezTo>
                  <a:pt x="64" y="164"/>
                  <a:pt x="63" y="169"/>
                  <a:pt x="62" y="174"/>
                </a:cubicBezTo>
                <a:cubicBezTo>
                  <a:pt x="66" y="175"/>
                  <a:pt x="69" y="177"/>
                  <a:pt x="72" y="178"/>
                </a:cubicBezTo>
                <a:cubicBezTo>
                  <a:pt x="74" y="180"/>
                  <a:pt x="76" y="181"/>
                  <a:pt x="79" y="182"/>
                </a:cubicBezTo>
                <a:cubicBezTo>
                  <a:pt x="80" y="183"/>
                  <a:pt x="82" y="184"/>
                  <a:pt x="84" y="185"/>
                </a:cubicBezTo>
                <a:cubicBezTo>
                  <a:pt x="87" y="187"/>
                  <a:pt x="91" y="189"/>
                  <a:pt x="94" y="191"/>
                </a:cubicBezTo>
                <a:cubicBezTo>
                  <a:pt x="96" y="192"/>
                  <a:pt x="97" y="193"/>
                  <a:pt x="99" y="194"/>
                </a:cubicBezTo>
                <a:cubicBezTo>
                  <a:pt x="101" y="196"/>
                  <a:pt x="103" y="197"/>
                  <a:pt x="106" y="198"/>
                </a:cubicBezTo>
                <a:cubicBezTo>
                  <a:pt x="108" y="200"/>
                  <a:pt x="111" y="202"/>
                  <a:pt x="114" y="204"/>
                </a:cubicBezTo>
                <a:cubicBezTo>
                  <a:pt x="116" y="206"/>
                  <a:pt x="118" y="207"/>
                  <a:pt x="120" y="209"/>
                </a:cubicBezTo>
                <a:cubicBezTo>
                  <a:pt x="122" y="210"/>
                  <a:pt x="123" y="211"/>
                  <a:pt x="125" y="212"/>
                </a:cubicBezTo>
                <a:cubicBezTo>
                  <a:pt x="128" y="215"/>
                  <a:pt x="131" y="218"/>
                  <a:pt x="134" y="220"/>
                </a:cubicBezTo>
                <a:cubicBezTo>
                  <a:pt x="136" y="221"/>
                  <a:pt x="137" y="223"/>
                  <a:pt x="139" y="224"/>
                </a:cubicBezTo>
                <a:cubicBezTo>
                  <a:pt x="141" y="226"/>
                  <a:pt x="143" y="227"/>
                  <a:pt x="145" y="229"/>
                </a:cubicBezTo>
                <a:cubicBezTo>
                  <a:pt x="146" y="230"/>
                  <a:pt x="147" y="231"/>
                  <a:pt x="148" y="233"/>
                </a:cubicBezTo>
                <a:cubicBezTo>
                  <a:pt x="152" y="236"/>
                  <a:pt x="155" y="239"/>
                  <a:pt x="158" y="242"/>
                </a:cubicBezTo>
                <a:cubicBezTo>
                  <a:pt x="159" y="243"/>
                  <a:pt x="160" y="244"/>
                  <a:pt x="161" y="245"/>
                </a:cubicBezTo>
                <a:cubicBezTo>
                  <a:pt x="164" y="248"/>
                  <a:pt x="168" y="252"/>
                  <a:pt x="171" y="255"/>
                </a:cubicBezTo>
                <a:cubicBezTo>
                  <a:pt x="172" y="256"/>
                  <a:pt x="172" y="257"/>
                  <a:pt x="173" y="258"/>
                </a:cubicBezTo>
                <a:cubicBezTo>
                  <a:pt x="175" y="260"/>
                  <a:pt x="177" y="263"/>
                  <a:pt x="179" y="265"/>
                </a:cubicBezTo>
                <a:cubicBezTo>
                  <a:pt x="180" y="266"/>
                  <a:pt x="180" y="267"/>
                  <a:pt x="181" y="267"/>
                </a:cubicBezTo>
                <a:cubicBezTo>
                  <a:pt x="184" y="271"/>
                  <a:pt x="187" y="275"/>
                  <a:pt x="190" y="279"/>
                </a:cubicBezTo>
                <a:cubicBezTo>
                  <a:pt x="191" y="280"/>
                  <a:pt x="192" y="281"/>
                  <a:pt x="193" y="282"/>
                </a:cubicBezTo>
                <a:cubicBezTo>
                  <a:pt x="198" y="290"/>
                  <a:pt x="203" y="297"/>
                  <a:pt x="208" y="305"/>
                </a:cubicBezTo>
                <a:cubicBezTo>
                  <a:pt x="208" y="306"/>
                  <a:pt x="209" y="306"/>
                  <a:pt x="209" y="307"/>
                </a:cubicBezTo>
                <a:cubicBezTo>
                  <a:pt x="212" y="312"/>
                  <a:pt x="215" y="317"/>
                  <a:pt x="218" y="322"/>
                </a:cubicBezTo>
                <a:cubicBezTo>
                  <a:pt x="218" y="322"/>
                  <a:pt x="218" y="323"/>
                  <a:pt x="219" y="324"/>
                </a:cubicBezTo>
                <a:cubicBezTo>
                  <a:pt x="223" y="332"/>
                  <a:pt x="228" y="341"/>
                  <a:pt x="231" y="350"/>
                </a:cubicBezTo>
                <a:cubicBezTo>
                  <a:pt x="232" y="350"/>
                  <a:pt x="232" y="351"/>
                  <a:pt x="232" y="351"/>
                </a:cubicBezTo>
                <a:cubicBezTo>
                  <a:pt x="234" y="357"/>
                  <a:pt x="237" y="362"/>
                  <a:pt x="239" y="368"/>
                </a:cubicBezTo>
                <a:cubicBezTo>
                  <a:pt x="239" y="369"/>
                  <a:pt x="239" y="369"/>
                  <a:pt x="239" y="369"/>
                </a:cubicBezTo>
                <a:cubicBezTo>
                  <a:pt x="243" y="378"/>
                  <a:pt x="246" y="388"/>
                  <a:pt x="248" y="397"/>
                </a:cubicBezTo>
                <a:cubicBezTo>
                  <a:pt x="248" y="398"/>
                  <a:pt x="249" y="398"/>
                  <a:pt x="249" y="399"/>
                </a:cubicBezTo>
                <a:cubicBezTo>
                  <a:pt x="250" y="405"/>
                  <a:pt x="252" y="412"/>
                  <a:pt x="253" y="418"/>
                </a:cubicBezTo>
                <a:cubicBezTo>
                  <a:pt x="258" y="442"/>
                  <a:pt x="261" y="467"/>
                  <a:pt x="261" y="492"/>
                </a:cubicBezTo>
                <a:cubicBezTo>
                  <a:pt x="260" y="622"/>
                  <a:pt x="190" y="734"/>
                  <a:pt x="85" y="795"/>
                </a:cubicBezTo>
                <a:cubicBezTo>
                  <a:pt x="85" y="757"/>
                  <a:pt x="85" y="757"/>
                  <a:pt x="85" y="757"/>
                </a:cubicBezTo>
                <a:lnTo>
                  <a:pt x="0" y="839"/>
                </a:lnTo>
                <a:close/>
              </a:path>
            </a:pathLst>
          </a:custGeom>
          <a:solidFill>
            <a:srgbClr val="E67A4A"/>
          </a:solidFill>
          <a:ln>
            <a:noFill/>
          </a:ln>
        </p:spPr>
        <p:txBody>
          <a:bodyPr wrap="square" lIns="90000" tIns="46800" rIns="90000" bIns="46800" anchor="ctr" anchorCtr="0">
            <a:normAutofit/>
          </a:bodyPr>
          <a:p>
            <a:endParaRPr lang="zh-CN" altLang="en-US" sz="1400">
              <a:solidFill>
                <a:srgbClr val="FDFDFD"/>
              </a:solidFill>
              <a:latin typeface="方正兰亭黑_GBK" panose="02000000000000000000" charset="-122"/>
              <a:ea typeface="方正兰亭黑_GBK" panose="02000000000000000000" charset="-122"/>
            </a:endParaRPr>
          </a:p>
        </p:txBody>
      </p:sp>
      <p:sp>
        <p:nvSpPr>
          <p:cNvPr id="33" name="Freeform 11"/>
          <p:cNvSpPr/>
          <p:nvPr>
            <p:custDataLst>
              <p:tags r:id="rId7"/>
            </p:custDataLst>
          </p:nvPr>
        </p:nvSpPr>
        <p:spPr bwMode="auto">
          <a:xfrm>
            <a:off x="9217610" y="3267541"/>
            <a:ext cx="976176" cy="1814999"/>
          </a:xfrm>
          <a:custGeom>
            <a:avLst/>
            <a:gdLst>
              <a:gd name="T0" fmla="*/ 458 w 458"/>
              <a:gd name="T1" fmla="*/ 0 h 851"/>
              <a:gd name="T2" fmla="*/ 342 w 458"/>
              <a:gd name="T3" fmla="*/ 25 h 851"/>
              <a:gd name="T4" fmla="*/ 371 w 458"/>
              <a:gd name="T5" fmla="*/ 40 h 851"/>
              <a:gd name="T6" fmla="*/ 176 w 458"/>
              <a:gd name="T7" fmla="*/ 362 h 851"/>
              <a:gd name="T8" fmla="*/ 185 w 458"/>
              <a:gd name="T9" fmla="*/ 431 h 851"/>
              <a:gd name="T10" fmla="*/ 4 w 458"/>
              <a:gd name="T11" fmla="*/ 645 h 851"/>
              <a:gd name="T12" fmla="*/ 219 w 458"/>
              <a:gd name="T13" fmla="*/ 847 h 851"/>
              <a:gd name="T14" fmla="*/ 417 w 458"/>
              <a:gd name="T15" fmla="*/ 682 h 851"/>
              <a:gd name="T16" fmla="*/ 420 w 458"/>
              <a:gd name="T17" fmla="*/ 667 h 851"/>
              <a:gd name="T18" fmla="*/ 410 w 458"/>
              <a:gd name="T19" fmla="*/ 662 h 851"/>
              <a:gd name="T20" fmla="*/ 403 w 458"/>
              <a:gd name="T21" fmla="*/ 659 h 851"/>
              <a:gd name="T22" fmla="*/ 398 w 458"/>
              <a:gd name="T23" fmla="*/ 656 h 851"/>
              <a:gd name="T24" fmla="*/ 387 w 458"/>
              <a:gd name="T25" fmla="*/ 651 h 851"/>
              <a:gd name="T26" fmla="*/ 382 w 458"/>
              <a:gd name="T27" fmla="*/ 647 h 851"/>
              <a:gd name="T28" fmla="*/ 376 w 458"/>
              <a:gd name="T29" fmla="*/ 644 h 851"/>
              <a:gd name="T30" fmla="*/ 367 w 458"/>
              <a:gd name="T31" fmla="*/ 638 h 851"/>
              <a:gd name="T32" fmla="*/ 361 w 458"/>
              <a:gd name="T33" fmla="*/ 634 h 851"/>
              <a:gd name="T34" fmla="*/ 356 w 458"/>
              <a:gd name="T35" fmla="*/ 630 h 851"/>
              <a:gd name="T36" fmla="*/ 346 w 458"/>
              <a:gd name="T37" fmla="*/ 623 h 851"/>
              <a:gd name="T38" fmla="*/ 342 w 458"/>
              <a:gd name="T39" fmla="*/ 619 h 851"/>
              <a:gd name="T40" fmla="*/ 336 w 458"/>
              <a:gd name="T41" fmla="*/ 614 h 851"/>
              <a:gd name="T42" fmla="*/ 332 w 458"/>
              <a:gd name="T43" fmla="*/ 611 h 851"/>
              <a:gd name="T44" fmla="*/ 322 w 458"/>
              <a:gd name="T45" fmla="*/ 602 h 851"/>
              <a:gd name="T46" fmla="*/ 318 w 458"/>
              <a:gd name="T47" fmla="*/ 599 h 851"/>
              <a:gd name="T48" fmla="*/ 309 w 458"/>
              <a:gd name="T49" fmla="*/ 589 h 851"/>
              <a:gd name="T50" fmla="*/ 306 w 458"/>
              <a:gd name="T51" fmla="*/ 586 h 851"/>
              <a:gd name="T52" fmla="*/ 300 w 458"/>
              <a:gd name="T53" fmla="*/ 580 h 851"/>
              <a:gd name="T54" fmla="*/ 298 w 458"/>
              <a:gd name="T55" fmla="*/ 577 h 851"/>
              <a:gd name="T56" fmla="*/ 288 w 458"/>
              <a:gd name="T57" fmla="*/ 566 h 851"/>
              <a:gd name="T58" fmla="*/ 286 w 458"/>
              <a:gd name="T59" fmla="*/ 563 h 851"/>
              <a:gd name="T60" fmla="*/ 269 w 458"/>
              <a:gd name="T61" fmla="*/ 541 h 851"/>
              <a:gd name="T62" fmla="*/ 268 w 458"/>
              <a:gd name="T63" fmla="*/ 539 h 851"/>
              <a:gd name="T64" fmla="*/ 259 w 458"/>
              <a:gd name="T65" fmla="*/ 524 h 851"/>
              <a:gd name="T66" fmla="*/ 258 w 458"/>
              <a:gd name="T67" fmla="*/ 522 h 851"/>
              <a:gd name="T68" fmla="*/ 244 w 458"/>
              <a:gd name="T69" fmla="*/ 497 h 851"/>
              <a:gd name="T70" fmla="*/ 244 w 458"/>
              <a:gd name="T71" fmla="*/ 496 h 851"/>
              <a:gd name="T72" fmla="*/ 236 w 458"/>
              <a:gd name="T73" fmla="*/ 479 h 851"/>
              <a:gd name="T74" fmla="*/ 236 w 458"/>
              <a:gd name="T75" fmla="*/ 478 h 851"/>
              <a:gd name="T76" fmla="*/ 226 w 458"/>
              <a:gd name="T77" fmla="*/ 450 h 851"/>
              <a:gd name="T78" fmla="*/ 225 w 458"/>
              <a:gd name="T79" fmla="*/ 448 h 851"/>
              <a:gd name="T80" fmla="*/ 220 w 458"/>
              <a:gd name="T81" fmla="*/ 429 h 851"/>
              <a:gd name="T82" fmla="*/ 210 w 458"/>
              <a:gd name="T83" fmla="*/ 356 h 851"/>
              <a:gd name="T84" fmla="*/ 375 w 458"/>
              <a:gd name="T85" fmla="*/ 47 h 851"/>
              <a:gd name="T86" fmla="*/ 376 w 458"/>
              <a:gd name="T87" fmla="*/ 85 h 851"/>
              <a:gd name="T88" fmla="*/ 458 w 458"/>
              <a:gd name="T89" fmla="*/ 0 h 8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58" h="851">
                <a:moveTo>
                  <a:pt x="458" y="0"/>
                </a:moveTo>
                <a:cubicBezTo>
                  <a:pt x="342" y="25"/>
                  <a:pt x="342" y="25"/>
                  <a:pt x="342" y="25"/>
                </a:cubicBezTo>
                <a:cubicBezTo>
                  <a:pt x="371" y="40"/>
                  <a:pt x="371" y="40"/>
                  <a:pt x="371" y="40"/>
                </a:cubicBezTo>
                <a:cubicBezTo>
                  <a:pt x="252" y="98"/>
                  <a:pt x="172" y="221"/>
                  <a:pt x="176" y="362"/>
                </a:cubicBezTo>
                <a:cubicBezTo>
                  <a:pt x="177" y="386"/>
                  <a:pt x="180" y="409"/>
                  <a:pt x="185" y="431"/>
                </a:cubicBezTo>
                <a:cubicBezTo>
                  <a:pt x="80" y="445"/>
                  <a:pt x="0" y="537"/>
                  <a:pt x="4" y="645"/>
                </a:cubicBezTo>
                <a:cubicBezTo>
                  <a:pt x="7" y="760"/>
                  <a:pt x="104" y="851"/>
                  <a:pt x="219" y="847"/>
                </a:cubicBezTo>
                <a:cubicBezTo>
                  <a:pt x="317" y="844"/>
                  <a:pt x="397" y="774"/>
                  <a:pt x="417" y="682"/>
                </a:cubicBezTo>
                <a:cubicBezTo>
                  <a:pt x="418" y="677"/>
                  <a:pt x="419" y="672"/>
                  <a:pt x="420" y="667"/>
                </a:cubicBezTo>
                <a:cubicBezTo>
                  <a:pt x="416" y="665"/>
                  <a:pt x="413" y="664"/>
                  <a:pt x="410" y="662"/>
                </a:cubicBezTo>
                <a:cubicBezTo>
                  <a:pt x="408" y="661"/>
                  <a:pt x="405" y="660"/>
                  <a:pt x="403" y="659"/>
                </a:cubicBezTo>
                <a:cubicBezTo>
                  <a:pt x="401" y="658"/>
                  <a:pt x="399" y="657"/>
                  <a:pt x="398" y="656"/>
                </a:cubicBezTo>
                <a:cubicBezTo>
                  <a:pt x="394" y="654"/>
                  <a:pt x="391" y="652"/>
                  <a:pt x="387" y="651"/>
                </a:cubicBezTo>
                <a:cubicBezTo>
                  <a:pt x="386" y="650"/>
                  <a:pt x="384" y="649"/>
                  <a:pt x="382" y="647"/>
                </a:cubicBezTo>
                <a:cubicBezTo>
                  <a:pt x="380" y="646"/>
                  <a:pt x="378" y="645"/>
                  <a:pt x="376" y="644"/>
                </a:cubicBezTo>
                <a:cubicBezTo>
                  <a:pt x="373" y="642"/>
                  <a:pt x="370" y="640"/>
                  <a:pt x="367" y="638"/>
                </a:cubicBezTo>
                <a:cubicBezTo>
                  <a:pt x="365" y="636"/>
                  <a:pt x="363" y="635"/>
                  <a:pt x="361" y="634"/>
                </a:cubicBezTo>
                <a:cubicBezTo>
                  <a:pt x="359" y="632"/>
                  <a:pt x="357" y="631"/>
                  <a:pt x="356" y="630"/>
                </a:cubicBezTo>
                <a:cubicBezTo>
                  <a:pt x="353" y="628"/>
                  <a:pt x="349" y="625"/>
                  <a:pt x="346" y="623"/>
                </a:cubicBezTo>
                <a:cubicBezTo>
                  <a:pt x="345" y="622"/>
                  <a:pt x="343" y="621"/>
                  <a:pt x="342" y="619"/>
                </a:cubicBezTo>
                <a:cubicBezTo>
                  <a:pt x="340" y="618"/>
                  <a:pt x="338" y="616"/>
                  <a:pt x="336" y="614"/>
                </a:cubicBezTo>
                <a:cubicBezTo>
                  <a:pt x="334" y="613"/>
                  <a:pt x="333" y="612"/>
                  <a:pt x="332" y="611"/>
                </a:cubicBezTo>
                <a:cubicBezTo>
                  <a:pt x="328" y="608"/>
                  <a:pt x="325" y="605"/>
                  <a:pt x="322" y="602"/>
                </a:cubicBezTo>
                <a:cubicBezTo>
                  <a:pt x="321" y="601"/>
                  <a:pt x="320" y="600"/>
                  <a:pt x="318" y="599"/>
                </a:cubicBezTo>
                <a:cubicBezTo>
                  <a:pt x="315" y="596"/>
                  <a:pt x="312" y="593"/>
                  <a:pt x="309" y="589"/>
                </a:cubicBezTo>
                <a:cubicBezTo>
                  <a:pt x="308" y="588"/>
                  <a:pt x="307" y="587"/>
                  <a:pt x="306" y="586"/>
                </a:cubicBezTo>
                <a:cubicBezTo>
                  <a:pt x="304" y="584"/>
                  <a:pt x="302" y="582"/>
                  <a:pt x="300" y="580"/>
                </a:cubicBezTo>
                <a:cubicBezTo>
                  <a:pt x="299" y="579"/>
                  <a:pt x="298" y="578"/>
                  <a:pt x="298" y="577"/>
                </a:cubicBezTo>
                <a:cubicBezTo>
                  <a:pt x="294" y="574"/>
                  <a:pt x="291" y="570"/>
                  <a:pt x="288" y="566"/>
                </a:cubicBezTo>
                <a:cubicBezTo>
                  <a:pt x="287" y="565"/>
                  <a:pt x="286" y="564"/>
                  <a:pt x="286" y="563"/>
                </a:cubicBezTo>
                <a:cubicBezTo>
                  <a:pt x="280" y="556"/>
                  <a:pt x="274" y="548"/>
                  <a:pt x="269" y="541"/>
                </a:cubicBezTo>
                <a:cubicBezTo>
                  <a:pt x="269" y="540"/>
                  <a:pt x="268" y="539"/>
                  <a:pt x="268" y="539"/>
                </a:cubicBezTo>
                <a:cubicBezTo>
                  <a:pt x="265" y="534"/>
                  <a:pt x="262" y="529"/>
                  <a:pt x="259" y="524"/>
                </a:cubicBezTo>
                <a:cubicBezTo>
                  <a:pt x="259" y="524"/>
                  <a:pt x="258" y="523"/>
                  <a:pt x="258" y="522"/>
                </a:cubicBezTo>
                <a:cubicBezTo>
                  <a:pt x="253" y="514"/>
                  <a:pt x="249" y="506"/>
                  <a:pt x="244" y="497"/>
                </a:cubicBezTo>
                <a:cubicBezTo>
                  <a:pt x="244" y="497"/>
                  <a:pt x="244" y="496"/>
                  <a:pt x="244" y="496"/>
                </a:cubicBezTo>
                <a:cubicBezTo>
                  <a:pt x="241" y="490"/>
                  <a:pt x="239" y="484"/>
                  <a:pt x="236" y="479"/>
                </a:cubicBezTo>
                <a:cubicBezTo>
                  <a:pt x="236" y="478"/>
                  <a:pt x="236" y="478"/>
                  <a:pt x="236" y="478"/>
                </a:cubicBezTo>
                <a:cubicBezTo>
                  <a:pt x="232" y="469"/>
                  <a:pt x="229" y="459"/>
                  <a:pt x="226" y="450"/>
                </a:cubicBezTo>
                <a:cubicBezTo>
                  <a:pt x="226" y="449"/>
                  <a:pt x="226" y="449"/>
                  <a:pt x="225" y="448"/>
                </a:cubicBezTo>
                <a:cubicBezTo>
                  <a:pt x="223" y="442"/>
                  <a:pt x="222" y="436"/>
                  <a:pt x="220" y="429"/>
                </a:cubicBezTo>
                <a:cubicBezTo>
                  <a:pt x="214" y="406"/>
                  <a:pt x="211" y="381"/>
                  <a:pt x="210" y="356"/>
                </a:cubicBezTo>
                <a:cubicBezTo>
                  <a:pt x="206" y="226"/>
                  <a:pt x="272" y="111"/>
                  <a:pt x="375" y="47"/>
                </a:cubicBezTo>
                <a:cubicBezTo>
                  <a:pt x="376" y="85"/>
                  <a:pt x="376" y="85"/>
                  <a:pt x="376" y="85"/>
                </a:cubicBezTo>
                <a:lnTo>
                  <a:pt x="458" y="0"/>
                </a:lnTo>
                <a:close/>
              </a:path>
            </a:pathLst>
          </a:custGeom>
          <a:solidFill>
            <a:srgbClr val="FF8400"/>
          </a:solidFill>
          <a:ln>
            <a:noFill/>
          </a:ln>
        </p:spPr>
        <p:txBody>
          <a:bodyPr wrap="square" lIns="90000" tIns="46800" rIns="90000" bIns="46800" anchor="ctr" anchorCtr="0">
            <a:normAutofit/>
          </a:bodyPr>
          <a:p>
            <a:endParaRPr lang="zh-CN" altLang="en-US" sz="1400">
              <a:solidFill>
                <a:srgbClr val="FDFDFD"/>
              </a:solidFill>
              <a:latin typeface="方正兰亭黑_GBK" panose="02000000000000000000" charset="-122"/>
              <a:ea typeface="方正兰亭黑_GBK" panose="02000000000000000000" charset="-122"/>
            </a:endParaRPr>
          </a:p>
        </p:txBody>
      </p:sp>
      <p:pic>
        <p:nvPicPr>
          <p:cNvPr id="27" name="图片 26" descr="微信图片_202110192300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46310" y="3328670"/>
            <a:ext cx="1082675" cy="105537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229860" y="2772410"/>
            <a:ext cx="3830955" cy="2307590"/>
          </a:xfrm>
          <a:prstGeom prst="rect">
            <a:avLst/>
          </a:prstGeom>
          <a:solidFill>
            <a:schemeClr val="accent1">
              <a:lumMod val="7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443855" y="2772410"/>
            <a:ext cx="3402965" cy="2526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92430" indent="-28575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技术团队 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10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% 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 marL="10668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 （用途：开发跨链桥接平台、生态</a:t>
            </a: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等</a:t>
            </a: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）</a:t>
            </a:r>
            <a:endParaRPr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 marL="392430" indent="-28575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社区激励</a:t>
            </a:r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 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10</a:t>
            </a:r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%</a:t>
            </a:r>
            <a:endParaRPr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 marL="10668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 （</a:t>
            </a: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用途：市场营销、社区激励合作等</a:t>
            </a: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）</a:t>
            </a:r>
            <a:endParaRPr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 marL="392430" indent="-28575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游戏</a:t>
            </a:r>
            <a:r>
              <a:rPr 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公募 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40</a:t>
            </a:r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%</a:t>
            </a:r>
            <a:endParaRPr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 marL="10668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 （</a:t>
            </a: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用途：通</a:t>
            </a: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过参与游戏的方式进行公募</a:t>
            </a:r>
            <a:r>
              <a:rPr lang="zh-CN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）</a:t>
            </a:r>
            <a:endParaRPr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 marL="392430" indent="-28575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生态应用</a:t>
            </a:r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 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4</a:t>
            </a:r>
            <a:r>
              <a:rPr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0% </a:t>
            </a:r>
            <a:endParaRPr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 marL="106680"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 （</a:t>
            </a: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用途：生态经济</a:t>
            </a: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奖励、游戏经济奖励等</a:t>
            </a:r>
            <a:r>
              <a:rPr lang="zh-CN" alt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+mn-ea"/>
              </a:rPr>
              <a:t>）</a:t>
            </a:r>
            <a:endParaRPr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775" y="1677670"/>
            <a:ext cx="8141970" cy="4070985"/>
          </a:xfrm>
          <a:prstGeom prst="rect">
            <a:avLst/>
          </a:prstGeom>
        </p:spPr>
      </p:pic>
      <p:grpSp>
        <p:nvGrpSpPr>
          <p:cNvPr id="24" name="组合 23"/>
          <p:cNvGrpSpPr/>
          <p:nvPr/>
        </p:nvGrpSpPr>
        <p:grpSpPr>
          <a:xfrm>
            <a:off x="3451860" y="0"/>
            <a:ext cx="6096000" cy="3843655"/>
            <a:chOff x="5436" y="0"/>
            <a:chExt cx="9600" cy="6053"/>
          </a:xfrm>
        </p:grpSpPr>
        <p:pic>
          <p:nvPicPr>
            <p:cNvPr id="25" name="图片 24" descr="28060f179439907ca5cea38d21fcd797e016b76c2761f2-dl7vqJ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9500000" flipH="1">
              <a:off x="5436" y="1916"/>
              <a:ext cx="3379" cy="3379"/>
            </a:xfrm>
            <a:prstGeom prst="rect">
              <a:avLst/>
            </a:prstGeom>
          </p:spPr>
        </p:pic>
        <p:pic>
          <p:nvPicPr>
            <p:cNvPr id="26" name="图片 25" descr="28060f179439907ca5cea38d21fcd797e016b76c2761f2-dl7vqJ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00000">
              <a:off x="9570" y="587"/>
              <a:ext cx="5466" cy="5466"/>
            </a:xfrm>
            <a:prstGeom prst="rect">
              <a:avLst/>
            </a:prstGeom>
          </p:spPr>
        </p:pic>
        <p:pic>
          <p:nvPicPr>
            <p:cNvPr id="27" name="图片 26" descr="微信图片_202110192300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04" y="0"/>
              <a:ext cx="5592" cy="5448"/>
            </a:xfrm>
            <a:prstGeom prst="rect">
              <a:avLst/>
            </a:prstGeom>
          </p:spPr>
        </p:pic>
      </p:grpSp>
      <p:pic>
        <p:nvPicPr>
          <p:cNvPr id="29" name="图片 2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860000" flipH="1">
            <a:off x="-3982346" y="-865306"/>
            <a:ext cx="11894220" cy="5946481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2806700" y="-1828165"/>
            <a:ext cx="8141970" cy="4070985"/>
          </a:xfrm>
          <a:prstGeom prst="rect">
            <a:avLst/>
          </a:prstGeom>
        </p:spPr>
      </p:pic>
      <p:sp>
        <p:nvSpPr>
          <p:cNvPr id="160" name="内容占位符 2"/>
          <p:cNvSpPr txBox="1"/>
          <p:nvPr/>
        </p:nvSpPr>
        <p:spPr>
          <a:xfrm>
            <a:off x="4834255" y="3459480"/>
            <a:ext cx="2523490" cy="879475"/>
          </a:xfrm>
          <a:prstGeom prst="rect">
            <a:avLst/>
          </a:prstGeom>
        </p:spPr>
        <p:txBody>
          <a:bodyPr lIns="91440" tIns="45720" rIns="91440" bIns="4572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sz="5400" b="1" dirty="0">
                <a:ln w="9525" cmpd="sng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超级战甲W" panose="00020600040101010101" charset="-122"/>
                <a:ea typeface="汉仪超级战甲W" panose="00020600040101010101" charset="-122"/>
                <a:cs typeface="汉仪超级战甲W" panose="00020600040101010101" charset="-122"/>
                <a:sym typeface="字魂59号-创粗黑" panose="00000500000000000000" pitchFamily="2" charset="-122"/>
              </a:rPr>
              <a:t>目  录</a:t>
            </a:r>
            <a:endParaRPr lang="zh-CN" altLang="en-US" sz="5400" b="1" dirty="0">
              <a:ln w="9525" cmpd="sng">
                <a:noFill/>
                <a:prstDash val="solid"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超级战甲W" panose="00020600040101010101" charset="-122"/>
              <a:ea typeface="汉仪超级战甲W" panose="00020600040101010101" charset="-122"/>
              <a:cs typeface="汉仪超级战甲W" panose="00020600040101010101" charset="-122"/>
              <a:sym typeface="字魂59号-创粗黑" panose="000005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305050" y="5330825"/>
            <a:ext cx="2076450" cy="835660"/>
            <a:chOff x="1022" y="8693"/>
            <a:chExt cx="3270" cy="1316"/>
          </a:xfrm>
        </p:grpSpPr>
        <p:sp>
          <p:nvSpPr>
            <p:cNvPr id="146" name="内容占位符 2"/>
            <p:cNvSpPr txBox="1"/>
            <p:nvPr/>
          </p:nvSpPr>
          <p:spPr>
            <a:xfrm>
              <a:off x="1022" y="9351"/>
              <a:ext cx="3270" cy="658"/>
            </a:xfrm>
            <a:prstGeom prst="rect">
              <a:avLst/>
            </a:prstGeom>
          </p:spPr>
          <p:txBody>
            <a:bodyPr lIns="91440" tIns="45720" rIns="91440" bIns="4572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zh-CN" altLang="en-US" sz="3600" b="1" dirty="0">
                  <a:ln>
                    <a:solidFill>
                      <a:schemeClr val="accent6">
                        <a:lumMod val="60000"/>
                        <a:lumOff val="40000"/>
                      </a:schemeClr>
                    </a:solidFill>
                  </a:ln>
                  <a:solidFill>
                    <a:schemeClr val="bg1"/>
                  </a:solidFill>
                  <a:latin typeface="汉仪铸字木头人W" panose="00020600040101010101" charset="-122"/>
                  <a:ea typeface="汉仪铸字木头人W" panose="00020600040101010101" charset="-122"/>
                  <a:cs typeface="汉仪铸字木头人W" panose="00020600040101010101" charset="-122"/>
                  <a:sym typeface="字魂59号-创粗黑" panose="00000500000000000000" pitchFamily="2" charset="-122"/>
                </a:rPr>
                <a:t>行业背景</a:t>
              </a:r>
              <a:endParaRPr lang="zh-CN" altLang="en-US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8" name="内容占位符 2"/>
            <p:cNvSpPr txBox="1"/>
            <p:nvPr/>
          </p:nvSpPr>
          <p:spPr>
            <a:xfrm>
              <a:off x="1022" y="8693"/>
              <a:ext cx="3270" cy="658"/>
            </a:xfrm>
            <a:prstGeom prst="rect">
              <a:avLst/>
            </a:prstGeom>
          </p:spPr>
          <p:txBody>
            <a:bodyPr lIns="91440" tIns="45720" rIns="91440" bIns="4572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zh-CN" altLang="en-US" sz="24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rPr>
                <a:t>第一节</a:t>
              </a:r>
              <a:endParaRPr lang="zh-CN" altLang="en-US" sz="2400" b="1" dirty="0">
                <a:ln w="9525" cmpd="sng">
                  <a:noFill/>
                  <a:prstDash val="solid"/>
                </a:ln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+mn-ea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057775" y="5330825"/>
            <a:ext cx="2076450" cy="835660"/>
            <a:chOff x="5612" y="8035"/>
            <a:chExt cx="3270" cy="1316"/>
          </a:xfrm>
        </p:grpSpPr>
        <p:sp>
          <p:nvSpPr>
            <p:cNvPr id="2" name="内容占位符 2"/>
            <p:cNvSpPr txBox="1"/>
            <p:nvPr/>
          </p:nvSpPr>
          <p:spPr>
            <a:xfrm>
              <a:off x="5612" y="8693"/>
              <a:ext cx="3270" cy="658"/>
            </a:xfrm>
            <a:prstGeom prst="rect">
              <a:avLst/>
            </a:prstGeom>
          </p:spPr>
          <p:txBody>
            <a:bodyPr lIns="91440" tIns="45720" rIns="91440" bIns="4572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zh-CN" altLang="en-US" sz="3600" b="1" dirty="0">
                  <a:ln>
                    <a:solidFill>
                      <a:schemeClr val="accent6">
                        <a:lumMod val="60000"/>
                        <a:lumOff val="40000"/>
                      </a:schemeClr>
                    </a:solidFill>
                  </a:ln>
                  <a:solidFill>
                    <a:schemeClr val="bg1"/>
                  </a:solidFill>
                  <a:latin typeface="汉仪铸字木头人W" panose="00020600040101010101" charset="-122"/>
                  <a:ea typeface="汉仪铸字木头人W" panose="00020600040101010101" charset="-122"/>
                  <a:cs typeface="汉仪铸字木头人W" panose="00020600040101010101" charset="-122"/>
                  <a:sym typeface="字魂59号-创粗黑" panose="00000500000000000000" pitchFamily="2" charset="-122"/>
                </a:rPr>
                <a:t>关于</a:t>
              </a:r>
              <a:r>
                <a:rPr lang="en-US" altLang="zh-CN" sz="3600" b="1" dirty="0">
                  <a:ln>
                    <a:solidFill>
                      <a:schemeClr val="accent6">
                        <a:lumMod val="60000"/>
                        <a:lumOff val="40000"/>
                      </a:schemeClr>
                    </a:solidFill>
                  </a:ln>
                  <a:solidFill>
                    <a:schemeClr val="bg1"/>
                  </a:solidFill>
                  <a:latin typeface="汉仪铸字木头人W" panose="00020600040101010101" charset="-122"/>
                  <a:ea typeface="汉仪铸字木头人W" panose="00020600040101010101" charset="-122"/>
                  <a:cs typeface="汉仪铸字木头人W" panose="00020600040101010101" charset="-122"/>
                  <a:sym typeface="字魂59号-创粗黑" panose="00000500000000000000" pitchFamily="2" charset="-122"/>
                </a:rPr>
                <a:t>MAI</a:t>
              </a:r>
              <a:endParaRPr lang="en-US" altLang="zh-CN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9" name="内容占位符 2"/>
            <p:cNvSpPr txBox="1"/>
            <p:nvPr/>
          </p:nvSpPr>
          <p:spPr>
            <a:xfrm>
              <a:off x="5612" y="8035"/>
              <a:ext cx="3270" cy="658"/>
            </a:xfrm>
            <a:prstGeom prst="rect">
              <a:avLst/>
            </a:prstGeom>
          </p:spPr>
          <p:txBody>
            <a:bodyPr lIns="91440" tIns="45720" rIns="91440" bIns="4572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zh-CN" altLang="en-US" sz="24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rPr>
                <a:t>第二节</a:t>
              </a:r>
              <a:endParaRPr lang="zh-CN" altLang="en-US" sz="2400" b="1" dirty="0">
                <a:ln w="9525" cmpd="sng">
                  <a:noFill/>
                  <a:prstDash val="solid"/>
                </a:ln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+mn-ea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810500" y="5330825"/>
            <a:ext cx="2076450" cy="835660"/>
            <a:chOff x="10172" y="8035"/>
            <a:chExt cx="3270" cy="1316"/>
          </a:xfrm>
        </p:grpSpPr>
        <p:sp>
          <p:nvSpPr>
            <p:cNvPr id="3" name="内容占位符 2"/>
            <p:cNvSpPr txBox="1"/>
            <p:nvPr/>
          </p:nvSpPr>
          <p:spPr>
            <a:xfrm>
              <a:off x="10172" y="8693"/>
              <a:ext cx="3270" cy="658"/>
            </a:xfrm>
            <a:prstGeom prst="rect">
              <a:avLst/>
            </a:prstGeom>
          </p:spPr>
          <p:txBody>
            <a:bodyPr lIns="91440" tIns="45720" rIns="91440" bIns="4572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zh-CN" sz="3600" b="1" dirty="0">
                  <a:ln>
                    <a:solidFill>
                      <a:schemeClr val="accent6">
                        <a:lumMod val="60000"/>
                        <a:lumOff val="40000"/>
                      </a:schemeClr>
                    </a:solidFill>
                  </a:ln>
                  <a:solidFill>
                    <a:schemeClr val="bg1"/>
                  </a:solidFill>
                  <a:latin typeface="汉仪铸字木头人W" panose="00020600040101010101" charset="-122"/>
                  <a:ea typeface="汉仪铸字木头人W" panose="00020600040101010101" charset="-122"/>
                  <a:cs typeface="汉仪铸字木头人W" panose="00020600040101010101" charset="-122"/>
                  <a:sym typeface="字魂59号-创粗黑" panose="00000500000000000000" pitchFamily="2" charset="-122"/>
                </a:rPr>
                <a:t>玩法</a:t>
              </a:r>
              <a:r>
                <a:rPr lang="zh-CN" sz="3600" b="1" dirty="0">
                  <a:ln>
                    <a:solidFill>
                      <a:schemeClr val="accent6">
                        <a:lumMod val="60000"/>
                        <a:lumOff val="40000"/>
                      </a:schemeClr>
                    </a:solidFill>
                  </a:ln>
                  <a:solidFill>
                    <a:schemeClr val="bg1"/>
                  </a:solidFill>
                  <a:latin typeface="汉仪铸字木头人W" panose="00020600040101010101" charset="-122"/>
                  <a:ea typeface="汉仪铸字木头人W" panose="00020600040101010101" charset="-122"/>
                  <a:cs typeface="汉仪铸字木头人W" panose="00020600040101010101" charset="-122"/>
                  <a:sym typeface="字魂59号-创粗黑" panose="00000500000000000000" pitchFamily="2" charset="-122"/>
                </a:rPr>
                <a:t>体系</a:t>
              </a:r>
              <a:endParaRPr lang="zh-CN" sz="3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endParaRPr>
            </a:p>
          </p:txBody>
        </p:sp>
        <p:sp>
          <p:nvSpPr>
            <p:cNvPr id="10" name="内容占位符 2"/>
            <p:cNvSpPr txBox="1"/>
            <p:nvPr/>
          </p:nvSpPr>
          <p:spPr>
            <a:xfrm>
              <a:off x="10172" y="8035"/>
              <a:ext cx="3270" cy="658"/>
            </a:xfrm>
            <a:prstGeom prst="rect">
              <a:avLst/>
            </a:prstGeom>
          </p:spPr>
          <p:txBody>
            <a:bodyPr lIns="91440" tIns="45720" rIns="91440" bIns="4572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buNone/>
              </a:pPr>
              <a:r>
                <a:rPr lang="zh-CN" altLang="en-US" sz="2400" b="1" dirty="0">
                  <a:ln w="9525" cmpd="sng">
                    <a:noFill/>
                    <a:prstDash val="solid"/>
                  </a:ln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+mn-ea"/>
                  <a:sym typeface="字魂59号-创粗黑" panose="00000500000000000000" pitchFamily="2" charset="-122"/>
                </a:rPr>
                <a:t>第三节</a:t>
              </a:r>
              <a:endParaRPr lang="zh-CN" altLang="en-US" sz="2400" b="1" dirty="0">
                <a:ln w="9525" cmpd="sng">
                  <a:noFill/>
                  <a:prstDash val="solid"/>
                </a:ln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+mn-ea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13" name="椭圆 12"/>
          <p:cNvSpPr/>
          <p:nvPr/>
        </p:nvSpPr>
        <p:spPr>
          <a:xfrm>
            <a:off x="3181350" y="4649470"/>
            <a:ext cx="323850" cy="323850"/>
          </a:xfrm>
          <a:prstGeom prst="ellipse">
            <a:avLst/>
          </a:prstGeom>
          <a:solidFill>
            <a:srgbClr val="EE6F7D"/>
          </a:solidFill>
          <a:ln w="63500">
            <a:solidFill>
              <a:srgbClr val="DFDF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934075" y="4649470"/>
            <a:ext cx="323850" cy="323850"/>
          </a:xfrm>
          <a:prstGeom prst="ellipse">
            <a:avLst/>
          </a:prstGeom>
          <a:solidFill>
            <a:srgbClr val="EE6F7D"/>
          </a:solidFill>
          <a:ln w="63500">
            <a:solidFill>
              <a:srgbClr val="DFDF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8554720" y="4649470"/>
            <a:ext cx="323850" cy="323850"/>
          </a:xfrm>
          <a:prstGeom prst="ellipse">
            <a:avLst/>
          </a:prstGeom>
          <a:solidFill>
            <a:srgbClr val="EE6F7D"/>
          </a:solidFill>
          <a:ln w="63500">
            <a:solidFill>
              <a:srgbClr val="DFDF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6600000">
            <a:off x="-1502410" y="4572635"/>
            <a:ext cx="3116580" cy="3453130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-55245" y="1388745"/>
            <a:ext cx="12302490" cy="4707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6600000">
            <a:off x="6400800" y="-267335"/>
            <a:ext cx="3536950" cy="3918585"/>
          </a:xfrm>
          <a:prstGeom prst="rect">
            <a:avLst/>
          </a:prstGeom>
        </p:spPr>
      </p:pic>
      <p:graphicFrame>
        <p:nvGraphicFramePr>
          <p:cNvPr id="5" name="表格 4"/>
          <p:cNvGraphicFramePr/>
          <p:nvPr>
            <p:custDataLst>
              <p:tags r:id="rId3"/>
            </p:custDataLst>
          </p:nvPr>
        </p:nvGraphicFramePr>
        <p:xfrm>
          <a:off x="907415" y="1487805"/>
          <a:ext cx="10581640" cy="4402455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3084830"/>
                <a:gridCol w="7496810"/>
              </a:tblGrid>
              <a:tr h="51562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 spc="13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买入</a:t>
                      </a:r>
                      <a:endParaRPr lang="zh-CN" altLang="en-US" sz="2400" b="1" spc="13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25400" marB="25400" vert="horz"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E34D4D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2400" spc="13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5%</a:t>
                      </a:r>
                      <a:r>
                        <a:rPr lang="zh-CN" altLang="en-US" sz="2400" spc="13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滑点</a:t>
                      </a:r>
                      <a:r>
                        <a:rPr lang="zh-CN" altLang="en-US" sz="2400" spc="13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分配</a:t>
                      </a:r>
                      <a:endParaRPr lang="zh-CN" altLang="en-US" sz="2400" spc="13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25400" marB="25400" vert="horz" anchor="ctr">
                    <a:lnL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1"/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E67A4A"/>
                    </a:solidFill>
                  </a:tcPr>
                </a:tc>
              </a:tr>
              <a:tr h="54737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</a:rPr>
                        <a:t>一级好友奖励</a:t>
                      </a:r>
                      <a:endParaRPr lang="zh-CN" altLang="en-US" sz="1800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</a:endParaRPr>
                    </a:p>
                  </a:txBody>
                  <a:tcPr marL="25400" marR="25400" marT="25400" marB="25400" vert="horz"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</a:rPr>
                        <a:t>3%</a:t>
                      </a:r>
                      <a:endParaRPr lang="zh-CN" altLang="en-US" sz="1800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  <a:cs typeface="方正兰亭黑_GBK" panose="02000000000000000000" charset="-122"/>
                      </a:endParaRPr>
                    </a:p>
                  </a:txBody>
                  <a:tcPr marL="25400" marR="25400" marT="25400" marB="25400" vert="horz" anchor="ctr">
                    <a:lnL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</a:tr>
              <a:tr h="57340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sym typeface="+mn-ea"/>
                        </a:rPr>
                        <a:t>二级好友奖励</a:t>
                      </a:r>
                      <a:endParaRPr lang="zh-CN" altLang="en-US" sz="1800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  <a:sym typeface="+mn-ea"/>
                      </a:endParaRPr>
                    </a:p>
                  </a:txBody>
                  <a:tcPr marL="25400" marR="25400" marT="25400" marB="25400" vert="horz"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  <a:sym typeface="+mn-ea"/>
                        </a:rPr>
                        <a:t>2%</a:t>
                      </a:r>
                      <a:endParaRPr lang="en-US" sz="1800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  <a:cs typeface="方正兰亭黑_GBK" panose="02000000000000000000" charset="-122"/>
                      </a:endParaRPr>
                    </a:p>
                  </a:txBody>
                  <a:tcPr marL="25400" marR="25400" marT="25400" marB="25400" vert="horz" anchor="ctr">
                    <a:lnL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57340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 spc="13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卖出</a:t>
                      </a:r>
                      <a:endParaRPr lang="zh-CN" altLang="en-US" sz="2400" b="1" spc="13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25400" marB="25400" vert="horz"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E34D4D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2400" b="1" spc="13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5%</a:t>
                      </a:r>
                      <a:r>
                        <a:rPr lang="zh-CN" altLang="en-US" sz="2400" b="1" spc="13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分配比例</a:t>
                      </a:r>
                      <a:endParaRPr lang="en-US" altLang="en-US" sz="2400" b="1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  <a:cs typeface="方正兰亭黑_GBK" panose="02000000000000000000" charset="-122"/>
                      </a:endParaRPr>
                    </a:p>
                  </a:txBody>
                  <a:tcPr marL="25400" marR="25400" marT="25400" marB="25400" vert="horz" anchor="ctr">
                    <a:lnL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E67A4A"/>
                    </a:solidFill>
                  </a:tcPr>
                </a:tc>
              </a:tr>
              <a:tr h="58229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</a:rPr>
                        <a:t>燃烧消毁</a:t>
                      </a:r>
                      <a:endParaRPr lang="zh-CN" altLang="en-US" sz="1800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</a:endParaRPr>
                    </a:p>
                  </a:txBody>
                  <a:tcPr marL="25400" marR="25400" marT="25400" marB="25400" vert="horz"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</a:rPr>
                        <a:t>2%</a:t>
                      </a:r>
                      <a:endParaRPr lang="en-US" altLang="en-US" sz="1800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  <a:cs typeface="方正兰亭黑_GBK" panose="02000000000000000000" charset="-122"/>
                      </a:endParaRPr>
                    </a:p>
                  </a:txBody>
                  <a:tcPr marL="25400" marR="25400" marT="25400" marB="25400" vert="horz" anchor="ctr">
                    <a:lnL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57404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</a:rPr>
                        <a:t>添加</a:t>
                      </a:r>
                      <a:r>
                        <a:rPr lang="en-US" altLang="zh-CN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</a:rPr>
                        <a:t>LP</a:t>
                      </a: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</a:rPr>
                        <a:t>奖励</a:t>
                      </a:r>
                      <a:endParaRPr lang="zh-CN" altLang="en-US" sz="1800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</a:endParaRPr>
                    </a:p>
                  </a:txBody>
                  <a:tcPr marL="25400" marR="25400" marT="25400" marB="25400" vert="horz"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</a:rPr>
                        <a:t>3%</a:t>
                      </a:r>
                      <a:endParaRPr lang="en-US" altLang="en-US" sz="1800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  <a:cs typeface="方正兰亭黑_GBK" panose="02000000000000000000" charset="-122"/>
                      </a:endParaRPr>
                    </a:p>
                  </a:txBody>
                  <a:tcPr marL="25400" marR="25400" marT="25400" marB="25400" vert="horz" anchor="ctr">
                    <a:lnL w="12700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1036320">
                <a:tc gridSpan="2">
                  <a:txBody>
                    <a:bodyPr/>
                    <a:p>
                      <a:pPr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</a:rPr>
                        <a:t>绑定关系</a:t>
                      </a:r>
                      <a:r>
                        <a:rPr 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</a:rPr>
                        <a:t>：</a:t>
                      </a: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</a:rPr>
                        <a:t>地址第一次收款</a:t>
                      </a:r>
                      <a:r>
                        <a:rPr lang="en-US" altLang="zh-CN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</a:rPr>
                        <a:t>MAI</a:t>
                      </a: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</a:rPr>
                        <a:t>代币，绑定上下级好友</a:t>
                      </a:r>
                      <a:r>
                        <a:rPr lang="zh-CN" altLang="en-US" sz="1800" spc="130">
                          <a:solidFill>
                            <a:srgbClr val="404040"/>
                          </a:solidFill>
                          <a:latin typeface="方正兰亭黑_GBK" panose="02000000000000000000" charset="-122"/>
                          <a:ea typeface="方正兰亭黑_GBK" panose="02000000000000000000" charset="-122"/>
                          <a:cs typeface="方正兰亭黑_GBK" panose="02000000000000000000" charset="-122"/>
                        </a:rPr>
                        <a:t>关系。</a:t>
                      </a:r>
                      <a:endParaRPr lang="zh-CN" altLang="en-US" sz="1800" spc="130">
                        <a:solidFill>
                          <a:srgbClr val="404040"/>
                        </a:solidFill>
                        <a:latin typeface="方正兰亭黑_GBK" panose="02000000000000000000" charset="-122"/>
                        <a:ea typeface="方正兰亭黑_GBK" panose="02000000000000000000" charset="-122"/>
                        <a:cs typeface="方正兰亭黑_GBK" panose="02000000000000000000" charset="-122"/>
                      </a:endParaRPr>
                    </a:p>
                  </a:txBody>
                  <a:tcPr marL="25400" marR="25400" marT="25400" marB="25400" vert="horz" anchor="ctr">
                    <a:lnL w="12700" cmpd="sng">
                      <a:solidFill>
                        <a:schemeClr val="bg1"/>
                      </a:solidFill>
                      <a:prstDash val="solid"/>
                    </a:lnL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 hMerge="1">
                  <a:tcPr>
                    <a:lnR w="12700" cmpd="sng">
                      <a:solidFill>
                        <a:schemeClr val="bg1"/>
                      </a:solidFill>
                      <a:prstDash val="solid"/>
                    </a:lnR>
                    <a:lnT w="12700" cmpd="sng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solidFill>
                        <a:schemeClr val="bg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1932305" y="224790"/>
            <a:ext cx="8819515" cy="94551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5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</a:t>
            </a:r>
            <a:r>
              <a:rPr lang="en-US" altLang="zh-CN" sz="5000" b="1" spc="34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字魂59号-创粗黑" panose="00000500000000000000" pitchFamily="2" charset="-122"/>
              </a:rPr>
              <a:t> · MAI</a:t>
            </a:r>
            <a:r>
              <a:rPr lang="zh-CN" altLang="en-US" sz="5000" b="1" spc="34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字魂59号-创粗黑" panose="00000500000000000000" pitchFamily="2" charset="-122"/>
              </a:rPr>
              <a:t>交易滑点</a:t>
            </a:r>
            <a:endParaRPr lang="zh-CN" altLang="en-US" sz="5000" b="1" spc="34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字魂59号-创粗黑" panose="00000500000000000000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6600000">
            <a:off x="8818880" y="3979545"/>
            <a:ext cx="3536950" cy="391858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517650" y="451485"/>
            <a:ext cx="640524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spc="28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字魂59号-创粗黑" panose="00000500000000000000" pitchFamily="2" charset="-122"/>
              </a:rPr>
              <a:t>Millionaire</a:t>
            </a:r>
            <a:r>
              <a:rPr lang="zh-CN" altLang="en-US" sz="2400" b="1" spc="28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字魂59号-创粗黑" panose="00000500000000000000" pitchFamily="2" charset="-122"/>
              </a:rPr>
              <a:t>（大富翁）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· 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发展路线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7" name="任意多边形 6"/>
          <p:cNvSpPr/>
          <p:nvPr>
            <p:custDataLst>
              <p:tags r:id="rId1"/>
            </p:custDataLst>
          </p:nvPr>
        </p:nvSpPr>
        <p:spPr bwMode="auto">
          <a:xfrm>
            <a:off x="1139099" y="1652765"/>
            <a:ext cx="9459352" cy="3460981"/>
          </a:xfrm>
          <a:custGeom>
            <a:avLst/>
            <a:gdLst>
              <a:gd name="T0" fmla="*/ 0 w 2828"/>
              <a:gd name="T1" fmla="*/ 856 h 1032"/>
              <a:gd name="T2" fmla="*/ 660 w 2828"/>
              <a:gd name="T3" fmla="*/ 540 h 1032"/>
              <a:gd name="T4" fmla="*/ 1232 w 2828"/>
              <a:gd name="T5" fmla="*/ 720 h 1032"/>
              <a:gd name="T6" fmla="*/ 1772 w 2828"/>
              <a:gd name="T7" fmla="*/ 320 h 1032"/>
              <a:gd name="T8" fmla="*/ 2315 w 2828"/>
              <a:gd name="T9" fmla="*/ 479 h 1032"/>
              <a:gd name="T10" fmla="*/ 2828 w 2828"/>
              <a:gd name="T11" fmla="*/ 0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828" h="1032">
                <a:moveTo>
                  <a:pt x="0" y="856"/>
                </a:moveTo>
                <a:cubicBezTo>
                  <a:pt x="420" y="1032"/>
                  <a:pt x="464" y="536"/>
                  <a:pt x="660" y="540"/>
                </a:cubicBezTo>
                <a:cubicBezTo>
                  <a:pt x="856" y="544"/>
                  <a:pt x="976" y="736"/>
                  <a:pt x="1232" y="720"/>
                </a:cubicBezTo>
                <a:cubicBezTo>
                  <a:pt x="1488" y="704"/>
                  <a:pt x="1508" y="352"/>
                  <a:pt x="1772" y="320"/>
                </a:cubicBezTo>
                <a:cubicBezTo>
                  <a:pt x="2036" y="288"/>
                  <a:pt x="2063" y="491"/>
                  <a:pt x="2315" y="479"/>
                </a:cubicBezTo>
                <a:cubicBezTo>
                  <a:pt x="2567" y="467"/>
                  <a:pt x="2572" y="84"/>
                  <a:pt x="2828" y="0"/>
                </a:cubicBezTo>
              </a:path>
            </a:pathLst>
          </a:custGeom>
          <a:noFill/>
          <a:ln w="15875" cap="flat">
            <a:solidFill>
              <a:schemeClr val="bg1"/>
            </a:solidFill>
            <a:prstDash val="dash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>
              <a:lnSpc>
                <a:spcPct val="120000"/>
              </a:lnSpc>
            </a:pPr>
            <a:endParaRPr lang="en-US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35" name="椭圆 34"/>
          <p:cNvSpPr/>
          <p:nvPr>
            <p:custDataLst>
              <p:tags r:id="rId2"/>
            </p:custDataLst>
          </p:nvPr>
        </p:nvSpPr>
        <p:spPr bwMode="auto">
          <a:xfrm>
            <a:off x="2810690" y="3093436"/>
            <a:ext cx="902417" cy="899943"/>
          </a:xfrm>
          <a:prstGeom prst="ellipse">
            <a:avLst/>
          </a:prstGeom>
          <a:solidFill>
            <a:srgbClr val="F63A56"/>
          </a:solidFill>
          <a:effectLst/>
        </p:spPr>
        <p:style>
          <a:lnRef idx="0">
            <a:srgbClr val="1F74AD"/>
          </a:lnRef>
          <a:fillRef idx="3">
            <a:srgbClr val="1F74AD"/>
          </a:fillRef>
          <a:effectRef idx="3">
            <a:srgbClr val="1F74AD"/>
          </a:effectRef>
          <a:fontRef idx="minor">
            <a:sysClr val="window" lastClr="FFFFFF"/>
          </a:fontRef>
        </p:style>
        <p:txBody>
          <a:bodyPr vert="horz" wrap="square" lIns="91440" tIns="45720" rIns="91440" bIns="45720" numCol="1" anchor="ctr" anchorCtr="0" compatLnSpc="1"/>
          <a:lstStyle/>
          <a:p>
            <a:pPr algn="ctr">
              <a:lnSpc>
                <a:spcPct val="120000"/>
              </a:lnSpc>
            </a:pPr>
            <a:endParaRPr lang="en-US" sz="2400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36" name="任意多边形 35"/>
          <p:cNvSpPr/>
          <p:nvPr>
            <p:custDataLst>
              <p:tags r:id="rId3"/>
            </p:custDataLst>
          </p:nvPr>
        </p:nvSpPr>
        <p:spPr>
          <a:xfrm>
            <a:off x="3135353" y="3416862"/>
            <a:ext cx="253091" cy="2530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7965">
              <a:lnSpc>
                <a:spcPct val="120000"/>
              </a:lnSpc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150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33" name="椭圆 32"/>
          <p:cNvSpPr/>
          <p:nvPr>
            <p:custDataLst>
              <p:tags r:id="rId4"/>
            </p:custDataLst>
          </p:nvPr>
        </p:nvSpPr>
        <p:spPr bwMode="auto">
          <a:xfrm>
            <a:off x="4629668" y="3733313"/>
            <a:ext cx="704036" cy="702108"/>
          </a:xfrm>
          <a:prstGeom prst="ellipse">
            <a:avLst/>
          </a:prstGeom>
          <a:solidFill>
            <a:schemeClr val="bg2">
              <a:lumMod val="75000"/>
            </a:schemeClr>
          </a:solidFill>
          <a:effectLst/>
        </p:spPr>
        <p:style>
          <a:lnRef idx="0">
            <a:srgbClr val="1F74AD"/>
          </a:lnRef>
          <a:fillRef idx="3">
            <a:srgbClr val="1F74AD"/>
          </a:fillRef>
          <a:effectRef idx="3">
            <a:srgbClr val="1F74AD"/>
          </a:effectRef>
          <a:fontRef idx="minor">
            <a:sysClr val="window" lastClr="FFFFFF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en-US" sz="2400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34" name="任意多边形 33"/>
          <p:cNvSpPr/>
          <p:nvPr>
            <p:custDataLst>
              <p:tags r:id="rId5"/>
            </p:custDataLst>
          </p:nvPr>
        </p:nvSpPr>
        <p:spPr>
          <a:xfrm>
            <a:off x="4885193" y="3978748"/>
            <a:ext cx="214239" cy="2142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7965">
              <a:lnSpc>
                <a:spcPct val="120000"/>
              </a:lnSpc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150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31" name="椭圆 30"/>
          <p:cNvSpPr/>
          <p:nvPr>
            <p:custDataLst>
              <p:tags r:id="rId6"/>
            </p:custDataLst>
          </p:nvPr>
        </p:nvSpPr>
        <p:spPr bwMode="auto">
          <a:xfrm>
            <a:off x="6147946" y="2816650"/>
            <a:ext cx="623158" cy="621449"/>
          </a:xfrm>
          <a:prstGeom prst="ellipse">
            <a:avLst/>
          </a:prstGeom>
          <a:solidFill>
            <a:srgbClr val="F63A56"/>
          </a:solidFill>
          <a:effectLst/>
        </p:spPr>
        <p:style>
          <a:lnRef idx="0">
            <a:srgbClr val="1F74AD"/>
          </a:lnRef>
          <a:fillRef idx="3">
            <a:srgbClr val="1F74AD"/>
          </a:fillRef>
          <a:effectRef idx="3">
            <a:srgbClr val="1F74AD"/>
          </a:effectRef>
          <a:fontRef idx="minor">
            <a:sysClr val="window" lastClr="FFFFFF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en-US" sz="2400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32" name="任意多边形 31"/>
          <p:cNvSpPr/>
          <p:nvPr>
            <p:custDataLst>
              <p:tags r:id="rId7"/>
            </p:custDataLst>
          </p:nvPr>
        </p:nvSpPr>
        <p:spPr>
          <a:xfrm>
            <a:off x="6340144" y="2978352"/>
            <a:ext cx="253091" cy="2530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7965">
              <a:lnSpc>
                <a:spcPct val="120000"/>
              </a:lnSpc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150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29" name="椭圆 28"/>
          <p:cNvSpPr/>
          <p:nvPr>
            <p:custDataLst>
              <p:tags r:id="rId8"/>
            </p:custDataLst>
          </p:nvPr>
        </p:nvSpPr>
        <p:spPr bwMode="auto">
          <a:xfrm>
            <a:off x="8092274" y="2880143"/>
            <a:ext cx="657995" cy="656192"/>
          </a:xfrm>
          <a:prstGeom prst="ellipse">
            <a:avLst/>
          </a:prstGeom>
          <a:solidFill>
            <a:schemeClr val="bg2">
              <a:lumMod val="75000"/>
            </a:schemeClr>
          </a:solidFill>
          <a:effectLst/>
        </p:spPr>
        <p:style>
          <a:lnRef idx="0">
            <a:srgbClr val="1F74AD"/>
          </a:lnRef>
          <a:fillRef idx="3">
            <a:srgbClr val="1F74AD"/>
          </a:fillRef>
          <a:effectRef idx="3">
            <a:srgbClr val="1F74AD"/>
          </a:effectRef>
          <a:fontRef idx="minor">
            <a:sysClr val="window" lastClr="FFFFFF"/>
          </a:fontRef>
        </p:style>
        <p:txBody>
          <a:bodyPr vert="horz" wrap="square" lIns="91440" tIns="45720" rIns="91440" bIns="45720" numCol="1" anchor="ctr" anchorCtr="0" compatLnSpc="1"/>
          <a:lstStyle/>
          <a:p>
            <a:pPr algn="ctr">
              <a:lnSpc>
                <a:spcPct val="120000"/>
              </a:lnSpc>
            </a:pPr>
            <a:endParaRPr lang="en-US" sz="2400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30" name="任意多边形 29"/>
          <p:cNvSpPr/>
          <p:nvPr>
            <p:custDataLst>
              <p:tags r:id="rId9"/>
            </p:custDataLst>
          </p:nvPr>
        </p:nvSpPr>
        <p:spPr>
          <a:xfrm>
            <a:off x="8294725" y="3081693"/>
            <a:ext cx="253091" cy="2530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7965">
              <a:lnSpc>
                <a:spcPct val="120000"/>
              </a:lnSpc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150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12" name="任意多边形 11"/>
          <p:cNvSpPr/>
          <p:nvPr>
            <p:custDataLst>
              <p:tags r:id="rId10"/>
            </p:custDataLst>
          </p:nvPr>
        </p:nvSpPr>
        <p:spPr>
          <a:xfrm rot="816452">
            <a:off x="10629526" y="1073182"/>
            <a:ext cx="695408" cy="6954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7965">
              <a:lnSpc>
                <a:spcPct val="120000"/>
              </a:lnSpc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150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27" name="椭圆 26"/>
          <p:cNvSpPr/>
          <p:nvPr>
            <p:custDataLst>
              <p:tags r:id="rId11"/>
            </p:custDataLst>
          </p:nvPr>
        </p:nvSpPr>
        <p:spPr bwMode="auto">
          <a:xfrm>
            <a:off x="1658655" y="4314499"/>
            <a:ext cx="547438" cy="545937"/>
          </a:xfrm>
          <a:prstGeom prst="ellipse">
            <a:avLst/>
          </a:prstGeom>
          <a:solidFill>
            <a:schemeClr val="bg2">
              <a:lumMod val="75000"/>
            </a:schemeClr>
          </a:solidFill>
          <a:effectLst/>
        </p:spPr>
        <p:style>
          <a:lnRef idx="0">
            <a:srgbClr val="1F74AD"/>
          </a:lnRef>
          <a:fillRef idx="3">
            <a:srgbClr val="1F74AD"/>
          </a:fillRef>
          <a:effectRef idx="3">
            <a:srgbClr val="1F74AD"/>
          </a:effectRef>
          <a:fontRef idx="minor">
            <a:sysClr val="window" lastClr="FFFFFF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en-US" sz="2400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28" name="任意多边形 27"/>
          <p:cNvSpPr/>
          <p:nvPr>
            <p:custDataLst>
              <p:tags r:id="rId12"/>
            </p:custDataLst>
          </p:nvPr>
        </p:nvSpPr>
        <p:spPr>
          <a:xfrm>
            <a:off x="1863222" y="4511823"/>
            <a:ext cx="153534" cy="153439"/>
          </a:xfrm>
          <a:custGeom>
            <a:avLst/>
            <a:gdLst>
              <a:gd name="connsiteX0" fmla="*/ 482620 w 607097"/>
              <a:gd name="connsiteY0" fmla="*/ 381169 h 606722"/>
              <a:gd name="connsiteX1" fmla="*/ 496768 w 607097"/>
              <a:gd name="connsiteY1" fmla="*/ 381169 h 606722"/>
              <a:gd name="connsiteX2" fmla="*/ 510916 w 607097"/>
              <a:gd name="connsiteY2" fmla="*/ 395381 h 606722"/>
              <a:gd name="connsiteX3" fmla="*/ 510916 w 607097"/>
              <a:gd name="connsiteY3" fmla="*/ 409505 h 606722"/>
              <a:gd name="connsiteX4" fmla="*/ 503887 w 607097"/>
              <a:gd name="connsiteY4" fmla="*/ 412525 h 606722"/>
              <a:gd name="connsiteX5" fmla="*/ 496768 w 607097"/>
              <a:gd name="connsiteY5" fmla="*/ 409505 h 606722"/>
              <a:gd name="connsiteX6" fmla="*/ 482620 w 607097"/>
              <a:gd name="connsiteY6" fmla="*/ 395381 h 606722"/>
              <a:gd name="connsiteX7" fmla="*/ 482620 w 607097"/>
              <a:gd name="connsiteY7" fmla="*/ 381169 h 606722"/>
              <a:gd name="connsiteX8" fmla="*/ 546398 w 607097"/>
              <a:gd name="connsiteY8" fmla="*/ 242745 h 606722"/>
              <a:gd name="connsiteX9" fmla="*/ 566606 w 607097"/>
              <a:gd name="connsiteY9" fmla="*/ 242745 h 606722"/>
              <a:gd name="connsiteX10" fmla="*/ 576754 w 607097"/>
              <a:gd name="connsiteY10" fmla="*/ 252756 h 606722"/>
              <a:gd name="connsiteX11" fmla="*/ 566606 w 607097"/>
              <a:gd name="connsiteY11" fmla="*/ 262856 h 606722"/>
              <a:gd name="connsiteX12" fmla="*/ 546398 w 607097"/>
              <a:gd name="connsiteY12" fmla="*/ 262856 h 606722"/>
              <a:gd name="connsiteX13" fmla="*/ 536249 w 607097"/>
              <a:gd name="connsiteY13" fmla="*/ 252756 h 606722"/>
              <a:gd name="connsiteX14" fmla="*/ 546398 w 607097"/>
              <a:gd name="connsiteY14" fmla="*/ 242745 h 606722"/>
              <a:gd name="connsiteX15" fmla="*/ 353968 w 607097"/>
              <a:gd name="connsiteY15" fmla="*/ 101120 h 606722"/>
              <a:gd name="connsiteX16" fmla="*/ 364118 w 607097"/>
              <a:gd name="connsiteY16" fmla="*/ 111251 h 606722"/>
              <a:gd name="connsiteX17" fmla="*/ 364118 w 607097"/>
              <a:gd name="connsiteY17" fmla="*/ 242683 h 606722"/>
              <a:gd name="connsiteX18" fmla="*/ 424838 w 607097"/>
              <a:gd name="connsiteY18" fmla="*/ 242683 h 606722"/>
              <a:gd name="connsiteX19" fmla="*/ 434988 w 607097"/>
              <a:gd name="connsiteY19" fmla="*/ 252725 h 606722"/>
              <a:gd name="connsiteX20" fmla="*/ 424838 w 607097"/>
              <a:gd name="connsiteY20" fmla="*/ 262856 h 606722"/>
              <a:gd name="connsiteX21" fmla="*/ 353968 w 607097"/>
              <a:gd name="connsiteY21" fmla="*/ 262856 h 606722"/>
              <a:gd name="connsiteX22" fmla="*/ 343818 w 607097"/>
              <a:gd name="connsiteY22" fmla="*/ 252725 h 606722"/>
              <a:gd name="connsiteX23" fmla="*/ 343818 w 607097"/>
              <a:gd name="connsiteY23" fmla="*/ 111251 h 606722"/>
              <a:gd name="connsiteX24" fmla="*/ 353968 w 607097"/>
              <a:gd name="connsiteY24" fmla="*/ 101120 h 606722"/>
              <a:gd name="connsiteX25" fmla="*/ 496768 w 607097"/>
              <a:gd name="connsiteY25" fmla="*/ 96101 h 606722"/>
              <a:gd name="connsiteX26" fmla="*/ 510916 w 607097"/>
              <a:gd name="connsiteY26" fmla="*/ 96101 h 606722"/>
              <a:gd name="connsiteX27" fmla="*/ 510916 w 607097"/>
              <a:gd name="connsiteY27" fmla="*/ 110217 h 606722"/>
              <a:gd name="connsiteX28" fmla="*/ 496768 w 607097"/>
              <a:gd name="connsiteY28" fmla="*/ 124334 h 606722"/>
              <a:gd name="connsiteX29" fmla="*/ 489650 w 607097"/>
              <a:gd name="connsiteY29" fmla="*/ 127441 h 606722"/>
              <a:gd name="connsiteX30" fmla="*/ 482620 w 607097"/>
              <a:gd name="connsiteY30" fmla="*/ 124334 h 606722"/>
              <a:gd name="connsiteX31" fmla="*/ 482620 w 607097"/>
              <a:gd name="connsiteY31" fmla="*/ 110217 h 606722"/>
              <a:gd name="connsiteX32" fmla="*/ 196955 w 607097"/>
              <a:gd name="connsiteY32" fmla="*/ 96101 h 606722"/>
              <a:gd name="connsiteX33" fmla="*/ 211110 w 607097"/>
              <a:gd name="connsiteY33" fmla="*/ 96101 h 606722"/>
              <a:gd name="connsiteX34" fmla="*/ 225355 w 607097"/>
              <a:gd name="connsiteY34" fmla="*/ 110217 h 606722"/>
              <a:gd name="connsiteX35" fmla="*/ 225355 w 607097"/>
              <a:gd name="connsiteY35" fmla="*/ 124334 h 606722"/>
              <a:gd name="connsiteX36" fmla="*/ 218233 w 607097"/>
              <a:gd name="connsiteY36" fmla="*/ 127441 h 606722"/>
              <a:gd name="connsiteX37" fmla="*/ 211110 w 607097"/>
              <a:gd name="connsiteY37" fmla="*/ 124334 h 606722"/>
              <a:gd name="connsiteX38" fmla="*/ 196955 w 607097"/>
              <a:gd name="connsiteY38" fmla="*/ 110217 h 606722"/>
              <a:gd name="connsiteX39" fmla="*/ 196955 w 607097"/>
              <a:gd name="connsiteY39" fmla="*/ 96101 h 606722"/>
              <a:gd name="connsiteX40" fmla="*/ 103963 w 607097"/>
              <a:gd name="connsiteY40" fmla="*/ 81761 h 606722"/>
              <a:gd name="connsiteX41" fmla="*/ 87598 w 607097"/>
              <a:gd name="connsiteY41" fmla="*/ 90026 h 606722"/>
              <a:gd name="connsiteX42" fmla="*/ 62322 w 607097"/>
              <a:gd name="connsiteY42" fmla="*/ 115266 h 606722"/>
              <a:gd name="connsiteX43" fmla="*/ 34998 w 607097"/>
              <a:gd name="connsiteY43" fmla="*/ 265902 h 606722"/>
              <a:gd name="connsiteX44" fmla="*/ 75494 w 607097"/>
              <a:gd name="connsiteY44" fmla="*/ 322602 h 606722"/>
              <a:gd name="connsiteX45" fmla="*/ 283044 w 607097"/>
              <a:gd name="connsiteY45" fmla="*/ 530826 h 606722"/>
              <a:gd name="connsiteX46" fmla="*/ 327634 w 607097"/>
              <a:gd name="connsiteY46" fmla="*/ 565219 h 606722"/>
              <a:gd name="connsiteX47" fmla="*/ 490684 w 607097"/>
              <a:gd name="connsiteY47" fmla="*/ 545046 h 606722"/>
              <a:gd name="connsiteX48" fmla="*/ 515960 w 607097"/>
              <a:gd name="connsiteY48" fmla="*/ 519717 h 606722"/>
              <a:gd name="connsiteX49" fmla="*/ 521033 w 607097"/>
              <a:gd name="connsiteY49" fmla="*/ 485324 h 606722"/>
              <a:gd name="connsiteX50" fmla="*/ 434969 w 607097"/>
              <a:gd name="connsiteY50" fmla="*/ 411561 h 606722"/>
              <a:gd name="connsiteX51" fmla="*/ 414321 w 607097"/>
              <a:gd name="connsiteY51" fmla="*/ 406318 h 606722"/>
              <a:gd name="connsiteX52" fmla="*/ 413698 w 607097"/>
              <a:gd name="connsiteY52" fmla="*/ 406496 h 606722"/>
              <a:gd name="connsiteX53" fmla="*/ 405599 w 607097"/>
              <a:gd name="connsiteY53" fmla="*/ 413605 h 606722"/>
              <a:gd name="connsiteX54" fmla="*/ 404620 w 607097"/>
              <a:gd name="connsiteY54" fmla="*/ 414583 h 606722"/>
              <a:gd name="connsiteX55" fmla="*/ 373202 w 607097"/>
              <a:gd name="connsiteY55" fmla="*/ 447910 h 606722"/>
              <a:gd name="connsiteX56" fmla="*/ 349528 w 607097"/>
              <a:gd name="connsiteY56" fmla="*/ 459552 h 606722"/>
              <a:gd name="connsiteX57" fmla="*/ 405599 w 607097"/>
              <a:gd name="connsiteY57" fmla="*/ 475282 h 606722"/>
              <a:gd name="connsiteX58" fmla="*/ 414677 w 607097"/>
              <a:gd name="connsiteY58" fmla="*/ 486391 h 606722"/>
              <a:gd name="connsiteX59" fmla="*/ 404620 w 607097"/>
              <a:gd name="connsiteY59" fmla="*/ 495456 h 606722"/>
              <a:gd name="connsiteX60" fmla="*/ 403552 w 607097"/>
              <a:gd name="connsiteY60" fmla="*/ 495456 h 606722"/>
              <a:gd name="connsiteX61" fmla="*/ 287138 w 607097"/>
              <a:gd name="connsiteY61" fmla="*/ 441866 h 606722"/>
              <a:gd name="connsiteX62" fmla="*/ 286426 w 607097"/>
              <a:gd name="connsiteY62" fmla="*/ 441067 h 606722"/>
              <a:gd name="connsiteX63" fmla="*/ 284112 w 607097"/>
              <a:gd name="connsiteY63" fmla="*/ 438845 h 606722"/>
              <a:gd name="connsiteX64" fmla="*/ 176777 w 607097"/>
              <a:gd name="connsiteY64" fmla="*/ 331666 h 606722"/>
              <a:gd name="connsiteX65" fmla="*/ 111895 w 607097"/>
              <a:gd name="connsiteY65" fmla="*/ 213379 h 606722"/>
              <a:gd name="connsiteX66" fmla="*/ 121062 w 607097"/>
              <a:gd name="connsiteY66" fmla="*/ 202270 h 606722"/>
              <a:gd name="connsiteX67" fmla="*/ 132188 w 607097"/>
              <a:gd name="connsiteY67" fmla="*/ 211335 h 606722"/>
              <a:gd name="connsiteX68" fmla="*/ 146428 w 607097"/>
              <a:gd name="connsiteY68" fmla="*/ 259325 h 606722"/>
              <a:gd name="connsiteX69" fmla="*/ 158532 w 607097"/>
              <a:gd name="connsiteY69" fmla="*/ 233553 h 606722"/>
              <a:gd name="connsiteX70" fmla="*/ 191907 w 607097"/>
              <a:gd name="connsiteY70" fmla="*/ 202270 h 606722"/>
              <a:gd name="connsiteX71" fmla="*/ 192975 w 607097"/>
              <a:gd name="connsiteY71" fmla="*/ 201204 h 606722"/>
              <a:gd name="connsiteX72" fmla="*/ 200006 w 607097"/>
              <a:gd name="connsiteY72" fmla="*/ 193117 h 606722"/>
              <a:gd name="connsiteX73" fmla="*/ 194933 w 607097"/>
              <a:gd name="connsiteY73" fmla="*/ 170899 h 606722"/>
              <a:gd name="connsiteX74" fmla="*/ 121062 w 607097"/>
              <a:gd name="connsiteY74" fmla="*/ 84961 h 606722"/>
              <a:gd name="connsiteX75" fmla="*/ 103963 w 607097"/>
              <a:gd name="connsiteY75" fmla="*/ 81761 h 606722"/>
              <a:gd name="connsiteX76" fmla="*/ 353980 w 607097"/>
              <a:gd name="connsiteY76" fmla="*/ 30273 h 606722"/>
              <a:gd name="connsiteX77" fmla="*/ 364141 w 607097"/>
              <a:gd name="connsiteY77" fmla="*/ 40422 h 606722"/>
              <a:gd name="connsiteX78" fmla="*/ 364141 w 607097"/>
              <a:gd name="connsiteY78" fmla="*/ 60719 h 606722"/>
              <a:gd name="connsiteX79" fmla="*/ 353980 w 607097"/>
              <a:gd name="connsiteY79" fmla="*/ 70778 h 606722"/>
              <a:gd name="connsiteX80" fmla="*/ 343818 w 607097"/>
              <a:gd name="connsiteY80" fmla="*/ 60719 h 606722"/>
              <a:gd name="connsiteX81" fmla="*/ 343818 w 607097"/>
              <a:gd name="connsiteY81" fmla="*/ 40422 h 606722"/>
              <a:gd name="connsiteX82" fmla="*/ 353980 w 607097"/>
              <a:gd name="connsiteY82" fmla="*/ 30273 h 606722"/>
              <a:gd name="connsiteX83" fmla="*/ 353978 w 607097"/>
              <a:gd name="connsiteY83" fmla="*/ 20263 h 606722"/>
              <a:gd name="connsiteX84" fmla="*/ 174819 w 607097"/>
              <a:gd name="connsiteY84" fmla="*/ 104957 h 606722"/>
              <a:gd name="connsiteX85" fmla="*/ 214246 w 607097"/>
              <a:gd name="connsiteY85" fmla="*/ 160768 h 606722"/>
              <a:gd name="connsiteX86" fmla="*/ 221278 w 607097"/>
              <a:gd name="connsiteY86" fmla="*/ 198182 h 606722"/>
              <a:gd name="connsiteX87" fmla="*/ 215938 w 607097"/>
              <a:gd name="connsiteY87" fmla="*/ 209025 h 606722"/>
              <a:gd name="connsiteX88" fmla="*/ 210152 w 607097"/>
              <a:gd name="connsiteY88" fmla="*/ 215157 h 606722"/>
              <a:gd name="connsiteX89" fmla="*/ 206147 w 607097"/>
              <a:gd name="connsiteY89" fmla="*/ 218445 h 606722"/>
              <a:gd name="connsiteX90" fmla="*/ 176777 w 607097"/>
              <a:gd name="connsiteY90" fmla="*/ 244662 h 606722"/>
              <a:gd name="connsiteX91" fmla="*/ 182829 w 607097"/>
              <a:gd name="connsiteY91" fmla="*/ 308382 h 606722"/>
              <a:gd name="connsiteX92" fmla="*/ 189504 w 607097"/>
              <a:gd name="connsiteY92" fmla="*/ 315136 h 606722"/>
              <a:gd name="connsiteX93" fmla="*/ 189949 w 607097"/>
              <a:gd name="connsiteY93" fmla="*/ 315492 h 606722"/>
              <a:gd name="connsiteX94" fmla="*/ 191640 w 607097"/>
              <a:gd name="connsiteY94" fmla="*/ 317269 h 606722"/>
              <a:gd name="connsiteX95" fmla="*/ 298263 w 607097"/>
              <a:gd name="connsiteY95" fmla="*/ 424714 h 606722"/>
              <a:gd name="connsiteX96" fmla="*/ 362077 w 607097"/>
              <a:gd name="connsiteY96" fmla="*/ 430758 h 606722"/>
              <a:gd name="connsiteX97" fmla="*/ 388422 w 607097"/>
              <a:gd name="connsiteY97" fmla="*/ 401430 h 606722"/>
              <a:gd name="connsiteX98" fmla="*/ 408625 w 607097"/>
              <a:gd name="connsiteY98" fmla="*/ 386233 h 606722"/>
              <a:gd name="connsiteX99" fmla="*/ 419661 w 607097"/>
              <a:gd name="connsiteY99" fmla="*/ 384900 h 606722"/>
              <a:gd name="connsiteX100" fmla="*/ 446094 w 607097"/>
              <a:gd name="connsiteY100" fmla="*/ 392365 h 606722"/>
              <a:gd name="connsiteX101" fmla="*/ 501987 w 607097"/>
              <a:gd name="connsiteY101" fmla="*/ 431646 h 606722"/>
              <a:gd name="connsiteX102" fmla="*/ 586894 w 607097"/>
              <a:gd name="connsiteY102" fmla="*/ 252749 h 606722"/>
              <a:gd name="connsiteX103" fmla="*/ 353978 w 607097"/>
              <a:gd name="connsiteY103" fmla="*/ 20263 h 606722"/>
              <a:gd name="connsiteX104" fmla="*/ 353978 w 607097"/>
              <a:gd name="connsiteY104" fmla="*/ 0 h 606722"/>
              <a:gd name="connsiteX105" fmla="*/ 607097 w 607097"/>
              <a:gd name="connsiteY105" fmla="*/ 252749 h 606722"/>
              <a:gd name="connsiteX106" fmla="*/ 517384 w 607097"/>
              <a:gd name="connsiteY106" fmla="*/ 445421 h 606722"/>
              <a:gd name="connsiteX107" fmla="*/ 540257 w 607097"/>
              <a:gd name="connsiteY107" fmla="*/ 474215 h 606722"/>
              <a:gd name="connsiteX108" fmla="*/ 531179 w 607097"/>
              <a:gd name="connsiteY108" fmla="*/ 532870 h 606722"/>
              <a:gd name="connsiteX109" fmla="*/ 505814 w 607097"/>
              <a:gd name="connsiteY109" fmla="*/ 559176 h 606722"/>
              <a:gd name="connsiteX110" fmla="*/ 401505 w 607097"/>
              <a:gd name="connsiteY110" fmla="*/ 606722 h 606722"/>
              <a:gd name="connsiteX111" fmla="*/ 318556 w 607097"/>
              <a:gd name="connsiteY111" fmla="*/ 582460 h 606722"/>
              <a:gd name="connsiteX112" fmla="*/ 268893 w 607097"/>
              <a:gd name="connsiteY112" fmla="*/ 543979 h 606722"/>
              <a:gd name="connsiteX113" fmla="*/ 61343 w 607097"/>
              <a:gd name="connsiteY113" fmla="*/ 336732 h 606722"/>
              <a:gd name="connsiteX114" fmla="*/ 16753 w 607097"/>
              <a:gd name="connsiteY114" fmla="*/ 275056 h 606722"/>
              <a:gd name="connsiteX115" fmla="*/ 48171 w 607097"/>
              <a:gd name="connsiteY115" fmla="*/ 101135 h 606722"/>
              <a:gd name="connsiteX116" fmla="*/ 73447 w 607097"/>
              <a:gd name="connsiteY116" fmla="*/ 75807 h 606722"/>
              <a:gd name="connsiteX117" fmla="*/ 132188 w 607097"/>
              <a:gd name="connsiteY117" fmla="*/ 66742 h 606722"/>
              <a:gd name="connsiteX118" fmla="*/ 160757 w 607097"/>
              <a:gd name="connsiteY118" fmla="*/ 89315 h 606722"/>
              <a:gd name="connsiteX119" fmla="*/ 353978 w 607097"/>
              <a:gd name="connsiteY119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607097" h="606722">
                <a:moveTo>
                  <a:pt x="482620" y="381169"/>
                </a:moveTo>
                <a:cubicBezTo>
                  <a:pt x="486624" y="377172"/>
                  <a:pt x="492675" y="377172"/>
                  <a:pt x="496768" y="381169"/>
                </a:cubicBezTo>
                <a:lnTo>
                  <a:pt x="510916" y="395381"/>
                </a:lnTo>
                <a:cubicBezTo>
                  <a:pt x="515009" y="399379"/>
                  <a:pt x="515009" y="405419"/>
                  <a:pt x="510916" y="409505"/>
                </a:cubicBezTo>
                <a:cubicBezTo>
                  <a:pt x="509937" y="412525"/>
                  <a:pt x="506912" y="412525"/>
                  <a:pt x="503887" y="412525"/>
                </a:cubicBezTo>
                <a:cubicBezTo>
                  <a:pt x="500861" y="412525"/>
                  <a:pt x="498815" y="411548"/>
                  <a:pt x="496768" y="409505"/>
                </a:cubicBezTo>
                <a:lnTo>
                  <a:pt x="482620" y="395381"/>
                </a:lnTo>
                <a:cubicBezTo>
                  <a:pt x="478527" y="391295"/>
                  <a:pt x="478527" y="385255"/>
                  <a:pt x="482620" y="381169"/>
                </a:cubicBezTo>
                <a:close/>
                <a:moveTo>
                  <a:pt x="546398" y="242745"/>
                </a:moveTo>
                <a:lnTo>
                  <a:pt x="566606" y="242745"/>
                </a:lnTo>
                <a:cubicBezTo>
                  <a:pt x="572659" y="242745"/>
                  <a:pt x="576754" y="246732"/>
                  <a:pt x="576754" y="252756"/>
                </a:cubicBezTo>
                <a:cubicBezTo>
                  <a:pt x="576754" y="258869"/>
                  <a:pt x="572659" y="262856"/>
                  <a:pt x="566606" y="262856"/>
                </a:cubicBezTo>
                <a:lnTo>
                  <a:pt x="546398" y="262856"/>
                </a:lnTo>
                <a:cubicBezTo>
                  <a:pt x="540255" y="262856"/>
                  <a:pt x="536249" y="258869"/>
                  <a:pt x="536249" y="252756"/>
                </a:cubicBezTo>
                <a:cubicBezTo>
                  <a:pt x="536249" y="246732"/>
                  <a:pt x="540255" y="242745"/>
                  <a:pt x="546398" y="242745"/>
                </a:cubicBezTo>
                <a:close/>
                <a:moveTo>
                  <a:pt x="353968" y="101120"/>
                </a:moveTo>
                <a:cubicBezTo>
                  <a:pt x="360022" y="101120"/>
                  <a:pt x="364118" y="105119"/>
                  <a:pt x="364118" y="111251"/>
                </a:cubicBezTo>
                <a:lnTo>
                  <a:pt x="364118" y="242683"/>
                </a:lnTo>
                <a:lnTo>
                  <a:pt x="424838" y="242683"/>
                </a:lnTo>
                <a:cubicBezTo>
                  <a:pt x="430893" y="242683"/>
                  <a:pt x="434988" y="246682"/>
                  <a:pt x="434988" y="252725"/>
                </a:cubicBezTo>
                <a:cubicBezTo>
                  <a:pt x="434988" y="258857"/>
                  <a:pt x="430893" y="262856"/>
                  <a:pt x="424838" y="262856"/>
                </a:cubicBezTo>
                <a:lnTo>
                  <a:pt x="353968" y="262856"/>
                </a:lnTo>
                <a:cubicBezTo>
                  <a:pt x="347825" y="262856"/>
                  <a:pt x="343818" y="258857"/>
                  <a:pt x="343818" y="252725"/>
                </a:cubicBezTo>
                <a:lnTo>
                  <a:pt x="343818" y="111251"/>
                </a:lnTo>
                <a:cubicBezTo>
                  <a:pt x="343818" y="105119"/>
                  <a:pt x="347825" y="101120"/>
                  <a:pt x="353968" y="101120"/>
                </a:cubicBezTo>
                <a:close/>
                <a:moveTo>
                  <a:pt x="496768" y="96101"/>
                </a:moveTo>
                <a:cubicBezTo>
                  <a:pt x="500861" y="92017"/>
                  <a:pt x="506912" y="92017"/>
                  <a:pt x="510916" y="96101"/>
                </a:cubicBezTo>
                <a:cubicBezTo>
                  <a:pt x="515009" y="100096"/>
                  <a:pt x="515009" y="106222"/>
                  <a:pt x="510916" y="110217"/>
                </a:cubicBezTo>
                <a:lnTo>
                  <a:pt x="496768" y="124334"/>
                </a:lnTo>
                <a:cubicBezTo>
                  <a:pt x="494722" y="126376"/>
                  <a:pt x="492675" y="127441"/>
                  <a:pt x="489650" y="127441"/>
                </a:cubicBezTo>
                <a:cubicBezTo>
                  <a:pt x="486624" y="127441"/>
                  <a:pt x="484578" y="126376"/>
                  <a:pt x="482620" y="124334"/>
                </a:cubicBezTo>
                <a:cubicBezTo>
                  <a:pt x="478527" y="120338"/>
                  <a:pt x="478527" y="114301"/>
                  <a:pt x="482620" y="110217"/>
                </a:cubicBezTo>
                <a:close/>
                <a:moveTo>
                  <a:pt x="196955" y="96101"/>
                </a:moveTo>
                <a:cubicBezTo>
                  <a:pt x="201050" y="92017"/>
                  <a:pt x="207104" y="92017"/>
                  <a:pt x="211110" y="96101"/>
                </a:cubicBezTo>
                <a:lnTo>
                  <a:pt x="225355" y="110217"/>
                </a:lnTo>
                <a:cubicBezTo>
                  <a:pt x="229361" y="114301"/>
                  <a:pt x="229361" y="120338"/>
                  <a:pt x="225355" y="124334"/>
                </a:cubicBezTo>
                <a:cubicBezTo>
                  <a:pt x="223307" y="126376"/>
                  <a:pt x="220280" y="127441"/>
                  <a:pt x="218233" y="127441"/>
                </a:cubicBezTo>
                <a:cubicBezTo>
                  <a:pt x="215206" y="127441"/>
                  <a:pt x="213158" y="126376"/>
                  <a:pt x="211110" y="124334"/>
                </a:cubicBezTo>
                <a:lnTo>
                  <a:pt x="196955" y="110217"/>
                </a:lnTo>
                <a:cubicBezTo>
                  <a:pt x="192949" y="106222"/>
                  <a:pt x="192949" y="100096"/>
                  <a:pt x="196955" y="96101"/>
                </a:cubicBezTo>
                <a:close/>
                <a:moveTo>
                  <a:pt x="103963" y="81761"/>
                </a:moveTo>
                <a:cubicBezTo>
                  <a:pt x="98011" y="82650"/>
                  <a:pt x="92182" y="85449"/>
                  <a:pt x="87598" y="90026"/>
                </a:cubicBezTo>
                <a:lnTo>
                  <a:pt x="62322" y="115266"/>
                </a:lnTo>
                <a:cubicBezTo>
                  <a:pt x="17732" y="159790"/>
                  <a:pt x="8654" y="209291"/>
                  <a:pt x="34998" y="265902"/>
                </a:cubicBezTo>
                <a:cubicBezTo>
                  <a:pt x="44077" y="285187"/>
                  <a:pt x="57249" y="304383"/>
                  <a:pt x="75494" y="322602"/>
                </a:cubicBezTo>
                <a:lnTo>
                  <a:pt x="283044" y="530826"/>
                </a:lnTo>
                <a:cubicBezTo>
                  <a:pt x="297284" y="545046"/>
                  <a:pt x="312415" y="557132"/>
                  <a:pt x="327634" y="565219"/>
                </a:cubicBezTo>
                <a:cubicBezTo>
                  <a:pt x="389401" y="599612"/>
                  <a:pt x="443068" y="592503"/>
                  <a:pt x="490684" y="545046"/>
                </a:cubicBezTo>
                <a:lnTo>
                  <a:pt x="515960" y="519717"/>
                </a:lnTo>
                <a:cubicBezTo>
                  <a:pt x="525127" y="510653"/>
                  <a:pt x="527085" y="496433"/>
                  <a:pt x="521033" y="485324"/>
                </a:cubicBezTo>
                <a:cubicBezTo>
                  <a:pt x="503856" y="451998"/>
                  <a:pt x="434969" y="411561"/>
                  <a:pt x="434969" y="411561"/>
                </a:cubicBezTo>
                <a:cubicBezTo>
                  <a:pt x="427582" y="407829"/>
                  <a:pt x="420195" y="405874"/>
                  <a:pt x="414321" y="406318"/>
                </a:cubicBezTo>
                <a:cubicBezTo>
                  <a:pt x="414143" y="406318"/>
                  <a:pt x="413876" y="406407"/>
                  <a:pt x="413698" y="406496"/>
                </a:cubicBezTo>
                <a:cubicBezTo>
                  <a:pt x="409604" y="407473"/>
                  <a:pt x="407646" y="409517"/>
                  <a:pt x="405599" y="413605"/>
                </a:cubicBezTo>
                <a:lnTo>
                  <a:pt x="404620" y="414583"/>
                </a:lnTo>
                <a:cubicBezTo>
                  <a:pt x="397500" y="423648"/>
                  <a:pt x="380323" y="443910"/>
                  <a:pt x="373202" y="447910"/>
                </a:cubicBezTo>
                <a:cubicBezTo>
                  <a:pt x="365548" y="453242"/>
                  <a:pt x="357538" y="457152"/>
                  <a:pt x="349528" y="459552"/>
                </a:cubicBezTo>
                <a:cubicBezTo>
                  <a:pt x="365281" y="466839"/>
                  <a:pt x="384328" y="473149"/>
                  <a:pt x="405599" y="475282"/>
                </a:cubicBezTo>
                <a:cubicBezTo>
                  <a:pt x="410672" y="476259"/>
                  <a:pt x="414677" y="480259"/>
                  <a:pt x="414677" y="486391"/>
                </a:cubicBezTo>
                <a:cubicBezTo>
                  <a:pt x="413698" y="491456"/>
                  <a:pt x="409604" y="495456"/>
                  <a:pt x="404620" y="495456"/>
                </a:cubicBezTo>
                <a:lnTo>
                  <a:pt x="403552" y="495456"/>
                </a:lnTo>
                <a:cubicBezTo>
                  <a:pt x="333686" y="488346"/>
                  <a:pt x="288117" y="443910"/>
                  <a:pt x="287138" y="441866"/>
                </a:cubicBezTo>
                <a:cubicBezTo>
                  <a:pt x="286871" y="441600"/>
                  <a:pt x="286604" y="441333"/>
                  <a:pt x="286426" y="441067"/>
                </a:cubicBezTo>
                <a:cubicBezTo>
                  <a:pt x="285625" y="440356"/>
                  <a:pt x="284824" y="439645"/>
                  <a:pt x="284112" y="438845"/>
                </a:cubicBezTo>
                <a:lnTo>
                  <a:pt x="176777" y="331666"/>
                </a:lnTo>
                <a:cubicBezTo>
                  <a:pt x="174730" y="329622"/>
                  <a:pt x="119015" y="284120"/>
                  <a:pt x="111895" y="213379"/>
                </a:cubicBezTo>
                <a:cubicBezTo>
                  <a:pt x="110916" y="208314"/>
                  <a:pt x="115010" y="203248"/>
                  <a:pt x="121062" y="202270"/>
                </a:cubicBezTo>
                <a:cubicBezTo>
                  <a:pt x="127115" y="201204"/>
                  <a:pt x="131209" y="205292"/>
                  <a:pt x="132188" y="211335"/>
                </a:cubicBezTo>
                <a:cubicBezTo>
                  <a:pt x="133968" y="229109"/>
                  <a:pt x="139486" y="245284"/>
                  <a:pt x="146428" y="259325"/>
                </a:cubicBezTo>
                <a:cubicBezTo>
                  <a:pt x="148653" y="250794"/>
                  <a:pt x="152658" y="242262"/>
                  <a:pt x="158532" y="233553"/>
                </a:cubicBezTo>
                <a:cubicBezTo>
                  <a:pt x="162537" y="227510"/>
                  <a:pt x="183808" y="210358"/>
                  <a:pt x="191907" y="202270"/>
                </a:cubicBezTo>
                <a:lnTo>
                  <a:pt x="192975" y="201204"/>
                </a:lnTo>
                <a:cubicBezTo>
                  <a:pt x="196980" y="199160"/>
                  <a:pt x="199027" y="196138"/>
                  <a:pt x="200006" y="193117"/>
                </a:cubicBezTo>
                <a:cubicBezTo>
                  <a:pt x="202053" y="187073"/>
                  <a:pt x="200006" y="178986"/>
                  <a:pt x="194933" y="170899"/>
                </a:cubicBezTo>
                <a:cubicBezTo>
                  <a:pt x="194933" y="169832"/>
                  <a:pt x="154438" y="102113"/>
                  <a:pt x="121062" y="84961"/>
                </a:cubicBezTo>
                <a:cubicBezTo>
                  <a:pt x="115989" y="81895"/>
                  <a:pt x="109915" y="80873"/>
                  <a:pt x="103963" y="81761"/>
                </a:cubicBezTo>
                <a:close/>
                <a:moveTo>
                  <a:pt x="353980" y="30273"/>
                </a:moveTo>
                <a:cubicBezTo>
                  <a:pt x="360041" y="30273"/>
                  <a:pt x="364141" y="34368"/>
                  <a:pt x="364141" y="40422"/>
                </a:cubicBezTo>
                <a:lnTo>
                  <a:pt x="364141" y="60719"/>
                </a:lnTo>
                <a:cubicBezTo>
                  <a:pt x="364141" y="66772"/>
                  <a:pt x="360041" y="70778"/>
                  <a:pt x="353980" y="70778"/>
                </a:cubicBezTo>
                <a:cubicBezTo>
                  <a:pt x="347829" y="70778"/>
                  <a:pt x="343818" y="66772"/>
                  <a:pt x="343818" y="60719"/>
                </a:cubicBezTo>
                <a:lnTo>
                  <a:pt x="343818" y="40422"/>
                </a:lnTo>
                <a:cubicBezTo>
                  <a:pt x="343818" y="34368"/>
                  <a:pt x="347829" y="30273"/>
                  <a:pt x="353980" y="30273"/>
                </a:cubicBezTo>
                <a:close/>
                <a:moveTo>
                  <a:pt x="353978" y="20263"/>
                </a:moveTo>
                <a:cubicBezTo>
                  <a:pt x="284112" y="20263"/>
                  <a:pt x="219409" y="50479"/>
                  <a:pt x="174819" y="104957"/>
                </a:cubicBezTo>
                <a:cubicBezTo>
                  <a:pt x="196446" y="130818"/>
                  <a:pt x="212911" y="158901"/>
                  <a:pt x="214246" y="160768"/>
                </a:cubicBezTo>
                <a:cubicBezTo>
                  <a:pt x="221278" y="173920"/>
                  <a:pt x="224304" y="187073"/>
                  <a:pt x="221278" y="198182"/>
                </a:cubicBezTo>
                <a:cubicBezTo>
                  <a:pt x="220299" y="202093"/>
                  <a:pt x="218430" y="205736"/>
                  <a:pt x="215938" y="209025"/>
                </a:cubicBezTo>
                <a:cubicBezTo>
                  <a:pt x="214336" y="211335"/>
                  <a:pt x="212466" y="213379"/>
                  <a:pt x="210152" y="215157"/>
                </a:cubicBezTo>
                <a:cubicBezTo>
                  <a:pt x="208906" y="216312"/>
                  <a:pt x="207482" y="217378"/>
                  <a:pt x="206147" y="218445"/>
                </a:cubicBezTo>
                <a:cubicBezTo>
                  <a:pt x="193954" y="228487"/>
                  <a:pt x="179803" y="241640"/>
                  <a:pt x="176777" y="244662"/>
                </a:cubicBezTo>
                <a:cubicBezTo>
                  <a:pt x="160579" y="269012"/>
                  <a:pt x="162537" y="287142"/>
                  <a:pt x="182829" y="308382"/>
                </a:cubicBezTo>
                <a:lnTo>
                  <a:pt x="189504" y="315136"/>
                </a:lnTo>
                <a:cubicBezTo>
                  <a:pt x="189771" y="315403"/>
                  <a:pt x="189949" y="315492"/>
                  <a:pt x="189949" y="315492"/>
                </a:cubicBezTo>
                <a:cubicBezTo>
                  <a:pt x="190572" y="316025"/>
                  <a:pt x="191195" y="316647"/>
                  <a:pt x="191640" y="317269"/>
                </a:cubicBezTo>
                <a:lnTo>
                  <a:pt x="298263" y="424714"/>
                </a:lnTo>
                <a:cubicBezTo>
                  <a:pt x="318556" y="444888"/>
                  <a:pt x="337780" y="446932"/>
                  <a:pt x="362077" y="430758"/>
                </a:cubicBezTo>
                <a:cubicBezTo>
                  <a:pt x="365103" y="428713"/>
                  <a:pt x="378275" y="414583"/>
                  <a:pt x="388422" y="401430"/>
                </a:cubicBezTo>
                <a:cubicBezTo>
                  <a:pt x="393406" y="393343"/>
                  <a:pt x="400526" y="388277"/>
                  <a:pt x="408625" y="386233"/>
                </a:cubicBezTo>
                <a:cubicBezTo>
                  <a:pt x="412096" y="385344"/>
                  <a:pt x="415834" y="384900"/>
                  <a:pt x="419661" y="384900"/>
                </a:cubicBezTo>
                <a:cubicBezTo>
                  <a:pt x="428294" y="384989"/>
                  <a:pt x="437728" y="387477"/>
                  <a:pt x="446094" y="392365"/>
                </a:cubicBezTo>
                <a:cubicBezTo>
                  <a:pt x="447963" y="393609"/>
                  <a:pt x="476088" y="410051"/>
                  <a:pt x="501987" y="431646"/>
                </a:cubicBezTo>
                <a:cubicBezTo>
                  <a:pt x="556545" y="387122"/>
                  <a:pt x="586894" y="322513"/>
                  <a:pt x="586894" y="252749"/>
                </a:cubicBezTo>
                <a:cubicBezTo>
                  <a:pt x="586894" y="124330"/>
                  <a:pt x="482585" y="20263"/>
                  <a:pt x="353978" y="20263"/>
                </a:cubicBezTo>
                <a:close/>
                <a:moveTo>
                  <a:pt x="353978" y="0"/>
                </a:moveTo>
                <a:cubicBezTo>
                  <a:pt x="493710" y="0"/>
                  <a:pt x="607097" y="113222"/>
                  <a:pt x="607097" y="252749"/>
                </a:cubicBezTo>
                <a:cubicBezTo>
                  <a:pt x="607097" y="327578"/>
                  <a:pt x="574345" y="397786"/>
                  <a:pt x="517384" y="445421"/>
                </a:cubicBezTo>
                <a:cubicBezTo>
                  <a:pt x="526907" y="454753"/>
                  <a:pt x="535184" y="464617"/>
                  <a:pt x="540257" y="474215"/>
                </a:cubicBezTo>
                <a:cubicBezTo>
                  <a:pt x="550403" y="493412"/>
                  <a:pt x="547377" y="517673"/>
                  <a:pt x="531179" y="532870"/>
                </a:cubicBezTo>
                <a:lnTo>
                  <a:pt x="505814" y="559176"/>
                </a:lnTo>
                <a:cubicBezTo>
                  <a:pt x="474486" y="590548"/>
                  <a:pt x="438974" y="606722"/>
                  <a:pt x="401505" y="606722"/>
                </a:cubicBezTo>
                <a:cubicBezTo>
                  <a:pt x="375249" y="606722"/>
                  <a:pt x="346858" y="598635"/>
                  <a:pt x="318556" y="582460"/>
                </a:cubicBezTo>
                <a:cubicBezTo>
                  <a:pt x="301289" y="573307"/>
                  <a:pt x="285091" y="560154"/>
                  <a:pt x="268893" y="543979"/>
                </a:cubicBezTo>
                <a:lnTo>
                  <a:pt x="61343" y="336732"/>
                </a:lnTo>
                <a:cubicBezTo>
                  <a:pt x="42030" y="317536"/>
                  <a:pt x="26899" y="296296"/>
                  <a:pt x="16753" y="275056"/>
                </a:cubicBezTo>
                <a:cubicBezTo>
                  <a:pt x="-13596" y="210358"/>
                  <a:pt x="-2471" y="151703"/>
                  <a:pt x="48171" y="101135"/>
                </a:cubicBezTo>
                <a:lnTo>
                  <a:pt x="73447" y="75807"/>
                </a:lnTo>
                <a:cubicBezTo>
                  <a:pt x="88666" y="60699"/>
                  <a:pt x="112963" y="56611"/>
                  <a:pt x="132188" y="66742"/>
                </a:cubicBezTo>
                <a:cubicBezTo>
                  <a:pt x="141711" y="71719"/>
                  <a:pt x="151412" y="79895"/>
                  <a:pt x="160757" y="89315"/>
                </a:cubicBezTo>
                <a:cubicBezTo>
                  <a:pt x="209173" y="32971"/>
                  <a:pt x="278772" y="0"/>
                  <a:pt x="353978" y="0"/>
                </a:cubicBezTo>
                <a:close/>
              </a:path>
            </a:pathLst>
          </a:custGeom>
          <a:solidFill>
            <a:sysClr val="window" lastClr="FFFFFF"/>
          </a:solidFill>
          <a:ln w="12700">
            <a:miter lim="400000"/>
          </a:ln>
        </p:spPr>
        <p:txBody>
          <a:bodyPr lIns="19045" tIns="19045" rIns="19045" bIns="19045" anchor="ctr"/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defTabSz="227965">
              <a:lnSpc>
                <a:spcPct val="120000"/>
              </a:lnSpc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150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25" name="剪去同侧角的矩形 24"/>
          <p:cNvSpPr/>
          <p:nvPr>
            <p:custDataLst>
              <p:tags r:id="rId13"/>
            </p:custDataLst>
          </p:nvPr>
        </p:nvSpPr>
        <p:spPr>
          <a:xfrm>
            <a:off x="1076969" y="5314389"/>
            <a:ext cx="2285270" cy="715560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lIns="90000" tIns="0" rIns="90000" bIns="46800" anchor="t"/>
          <a:lstStyle/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团队建立</a:t>
            </a:r>
            <a:endParaRPr lang="zh-CN" sz="1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项目构思</a:t>
            </a:r>
            <a:endParaRPr lang="zh-CN" sz="1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14"/>
            </p:custDataLst>
          </p:nvPr>
        </p:nvSpPr>
        <p:spPr bwMode="auto">
          <a:xfrm>
            <a:off x="1076969" y="4904428"/>
            <a:ext cx="2285269" cy="395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2021.8</a:t>
            </a:r>
            <a:r>
              <a:rPr lang="zh-CN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月</a:t>
            </a:r>
            <a:endParaRPr lang="zh-CN" altLang="en-US" b="1" spc="3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矩形 18"/>
          <p:cNvSpPr/>
          <p:nvPr>
            <p:custDataLst>
              <p:tags r:id="rId15"/>
            </p:custDataLst>
          </p:nvPr>
        </p:nvSpPr>
        <p:spPr>
          <a:xfrm>
            <a:off x="1847824" y="2630750"/>
            <a:ext cx="2933051" cy="1366908"/>
          </a:xfrm>
          <a:prstGeom prst="rect">
            <a:avLst/>
          </a:prstGeom>
          <a:ln>
            <a:noFill/>
          </a:ln>
        </p:spPr>
        <p:txBody>
          <a:bodyPr wrap="square" lIns="90000" tIns="0" rIns="90000" bIns="46800" rtlCol="0" anchor="t">
            <a:noAutofit/>
          </a:bodyPr>
          <a:lstStyle/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产品规格、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UI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、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UX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创建</a:t>
            </a:r>
            <a:endParaRPr lang="zh-CN" altLang="en-US" sz="1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6"/>
            </p:custDataLst>
          </p:nvPr>
        </p:nvSpPr>
        <p:spPr bwMode="auto">
          <a:xfrm>
            <a:off x="1856079" y="2212772"/>
            <a:ext cx="2924719" cy="427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0" rtlCol="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Arial" panose="020B0604020202020204" pitchFamily="34" charset="0"/>
              </a:rPr>
              <a:t>2021.10月</a:t>
            </a:r>
            <a:endParaRPr lang="en-US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17" name="剪去同侧角的矩形 16"/>
          <p:cNvSpPr/>
          <p:nvPr>
            <p:custDataLst>
              <p:tags r:id="rId17"/>
            </p:custDataLst>
          </p:nvPr>
        </p:nvSpPr>
        <p:spPr>
          <a:xfrm>
            <a:off x="5200015" y="1706245"/>
            <a:ext cx="2722245" cy="1271905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lIns="90000" tIns="0" rIns="90000" bIns="4680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MAI</a:t>
            </a:r>
            <a:r>
              <a:rPr 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上线交易平台</a:t>
            </a:r>
            <a:endParaRPr lang="zh-CN" sz="1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  <a:p>
            <a:pPr lvl="0"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二级市场回购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MAI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并销毁</a:t>
            </a:r>
            <a:endParaRPr lang="zh-CN" altLang="en-US" sz="1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8"/>
            </p:custDataLst>
          </p:nvPr>
        </p:nvSpPr>
        <p:spPr bwMode="auto">
          <a:xfrm>
            <a:off x="5200043" y="1310936"/>
            <a:ext cx="2162930" cy="395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2022.6-7月</a:t>
            </a:r>
            <a:endParaRPr lang="en-US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</p:txBody>
      </p:sp>
      <p:sp>
        <p:nvSpPr>
          <p:cNvPr id="44" name="椭圆 43"/>
          <p:cNvSpPr/>
          <p:nvPr>
            <p:custDataLst>
              <p:tags r:id="rId19"/>
            </p:custDataLst>
          </p:nvPr>
        </p:nvSpPr>
        <p:spPr bwMode="auto">
          <a:xfrm>
            <a:off x="9689420" y="1808454"/>
            <a:ext cx="657995" cy="656192"/>
          </a:xfrm>
          <a:prstGeom prst="ellipse">
            <a:avLst/>
          </a:prstGeom>
          <a:solidFill>
            <a:srgbClr val="F63A56"/>
          </a:solidFill>
          <a:effectLst/>
        </p:spPr>
        <p:style>
          <a:lnRef idx="0">
            <a:srgbClr val="1F74AD"/>
          </a:lnRef>
          <a:fillRef idx="3">
            <a:srgbClr val="1F74AD"/>
          </a:fillRef>
          <a:effectRef idx="3">
            <a:srgbClr val="1F74AD"/>
          </a:effectRef>
          <a:fontRef idx="minor">
            <a:sysClr val="window" lastClr="FFFFFF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en-US" sz="2400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45" name="magnifying-glass_117971"/>
          <p:cNvSpPr>
            <a:spLocks noChangeAspect="1"/>
          </p:cNvSpPr>
          <p:nvPr>
            <p:custDataLst>
              <p:tags r:id="rId20"/>
            </p:custDataLst>
          </p:nvPr>
        </p:nvSpPr>
        <p:spPr bwMode="auto">
          <a:xfrm>
            <a:off x="9836751" y="1935045"/>
            <a:ext cx="370716" cy="370266"/>
          </a:xfrm>
          <a:custGeom>
            <a:avLst/>
            <a:gdLst>
              <a:gd name="connsiteX0" fmla="*/ 372842 w 581428"/>
              <a:gd name="connsiteY0" fmla="*/ 323942 h 580725"/>
              <a:gd name="connsiteX1" fmla="*/ 324420 w 581428"/>
              <a:gd name="connsiteY1" fmla="*/ 372288 h 580725"/>
              <a:gd name="connsiteX2" fmla="*/ 503153 w 581428"/>
              <a:gd name="connsiteY2" fmla="*/ 550745 h 580725"/>
              <a:gd name="connsiteX3" fmla="*/ 551575 w 581428"/>
              <a:gd name="connsiteY3" fmla="*/ 502398 h 580725"/>
              <a:gd name="connsiteX4" fmla="*/ 184767 w 581428"/>
              <a:gd name="connsiteY4" fmla="*/ 187009 h 580725"/>
              <a:gd name="connsiteX5" fmla="*/ 184767 w 581428"/>
              <a:gd name="connsiteY5" fmla="*/ 234388 h 580725"/>
              <a:gd name="connsiteX6" fmla="*/ 199547 w 581428"/>
              <a:gd name="connsiteY6" fmla="*/ 225943 h 580725"/>
              <a:gd name="connsiteX7" fmla="*/ 205423 w 581428"/>
              <a:gd name="connsiteY7" fmla="*/ 210121 h 580725"/>
              <a:gd name="connsiteX8" fmla="*/ 200526 w 581428"/>
              <a:gd name="connsiteY8" fmla="*/ 195987 h 580725"/>
              <a:gd name="connsiteX9" fmla="*/ 184767 w 581428"/>
              <a:gd name="connsiteY9" fmla="*/ 187009 h 580725"/>
              <a:gd name="connsiteX10" fmla="*/ 166781 w 581428"/>
              <a:gd name="connsiteY10" fmla="*/ 104963 h 580725"/>
              <a:gd name="connsiteX11" fmla="*/ 155384 w 581428"/>
              <a:gd name="connsiteY11" fmla="*/ 113230 h 580725"/>
              <a:gd name="connsiteX12" fmla="*/ 151110 w 581428"/>
              <a:gd name="connsiteY12" fmla="*/ 126208 h 580725"/>
              <a:gd name="connsiteX13" fmla="*/ 155028 w 581428"/>
              <a:gd name="connsiteY13" fmla="*/ 138119 h 580725"/>
              <a:gd name="connsiteX14" fmla="*/ 166781 w 581428"/>
              <a:gd name="connsiteY14" fmla="*/ 146875 h 580725"/>
              <a:gd name="connsiteX15" fmla="*/ 166781 w 581428"/>
              <a:gd name="connsiteY15" fmla="*/ 147008 h 580725"/>
              <a:gd name="connsiteX16" fmla="*/ 166959 w 581428"/>
              <a:gd name="connsiteY16" fmla="*/ 147008 h 580725"/>
              <a:gd name="connsiteX17" fmla="*/ 166781 w 581428"/>
              <a:gd name="connsiteY17" fmla="*/ 146875 h 580725"/>
              <a:gd name="connsiteX18" fmla="*/ 166959 w 581428"/>
              <a:gd name="connsiteY18" fmla="*/ 66473 h 580725"/>
              <a:gd name="connsiteX19" fmla="*/ 184588 w 581428"/>
              <a:gd name="connsiteY19" fmla="*/ 66473 h 580725"/>
              <a:gd name="connsiteX20" fmla="*/ 184588 w 581428"/>
              <a:gd name="connsiteY20" fmla="*/ 78384 h 580725"/>
              <a:gd name="connsiteX21" fmla="*/ 215485 w 581428"/>
              <a:gd name="connsiteY21" fmla="*/ 91540 h 580725"/>
              <a:gd name="connsiteX22" fmla="*/ 230087 w 581428"/>
              <a:gd name="connsiteY22" fmla="*/ 120696 h 580725"/>
              <a:gd name="connsiteX23" fmla="*/ 199191 w 581428"/>
              <a:gd name="connsiteY23" fmla="*/ 124785 h 580725"/>
              <a:gd name="connsiteX24" fmla="*/ 184588 w 581428"/>
              <a:gd name="connsiteY24" fmla="*/ 105318 h 580725"/>
              <a:gd name="connsiteX25" fmla="*/ 184588 w 581428"/>
              <a:gd name="connsiteY25" fmla="*/ 152964 h 580725"/>
              <a:gd name="connsiteX26" fmla="*/ 224299 w 581428"/>
              <a:gd name="connsiteY26" fmla="*/ 173587 h 580725"/>
              <a:gd name="connsiteX27" fmla="*/ 234806 w 581428"/>
              <a:gd name="connsiteY27" fmla="*/ 205854 h 580725"/>
              <a:gd name="connsiteX28" fmla="*/ 221539 w 581428"/>
              <a:gd name="connsiteY28" fmla="*/ 242922 h 580725"/>
              <a:gd name="connsiteX29" fmla="*/ 184499 w 581428"/>
              <a:gd name="connsiteY29" fmla="*/ 261411 h 580725"/>
              <a:gd name="connsiteX30" fmla="*/ 184499 w 581428"/>
              <a:gd name="connsiteY30" fmla="*/ 284167 h 580725"/>
              <a:gd name="connsiteX31" fmla="*/ 166781 w 581428"/>
              <a:gd name="connsiteY31" fmla="*/ 284167 h 580725"/>
              <a:gd name="connsiteX32" fmla="*/ 166781 w 581428"/>
              <a:gd name="connsiteY32" fmla="*/ 262033 h 580725"/>
              <a:gd name="connsiteX33" fmla="*/ 132590 w 581428"/>
              <a:gd name="connsiteY33" fmla="*/ 246388 h 580725"/>
              <a:gd name="connsiteX34" fmla="*/ 115762 w 581428"/>
              <a:gd name="connsiteY34" fmla="*/ 209232 h 580725"/>
              <a:gd name="connsiteX35" fmla="*/ 147549 w 581428"/>
              <a:gd name="connsiteY35" fmla="*/ 205854 h 580725"/>
              <a:gd name="connsiteX36" fmla="*/ 154939 w 581428"/>
              <a:gd name="connsiteY36" fmla="*/ 222654 h 580725"/>
              <a:gd name="connsiteX37" fmla="*/ 166959 w 581428"/>
              <a:gd name="connsiteY37" fmla="*/ 232877 h 580725"/>
              <a:gd name="connsiteX38" fmla="*/ 166959 w 581428"/>
              <a:gd name="connsiteY38" fmla="*/ 181853 h 580725"/>
              <a:gd name="connsiteX39" fmla="*/ 131878 w 581428"/>
              <a:gd name="connsiteY39" fmla="*/ 161231 h 580725"/>
              <a:gd name="connsiteX40" fmla="*/ 120748 w 581428"/>
              <a:gd name="connsiteY40" fmla="*/ 127719 h 580725"/>
              <a:gd name="connsiteX41" fmla="*/ 133303 w 581428"/>
              <a:gd name="connsiteY41" fmla="*/ 94207 h 580725"/>
              <a:gd name="connsiteX42" fmla="*/ 166959 w 581428"/>
              <a:gd name="connsiteY42" fmla="*/ 78562 h 580725"/>
              <a:gd name="connsiteX43" fmla="*/ 175506 w 581428"/>
              <a:gd name="connsiteY43" fmla="*/ 24618 h 580725"/>
              <a:gd name="connsiteX44" fmla="*/ 68871 w 581428"/>
              <a:gd name="connsiteY44" fmla="*/ 68699 h 580725"/>
              <a:gd name="connsiteX45" fmla="*/ 68871 w 581428"/>
              <a:gd name="connsiteY45" fmla="*/ 281638 h 580725"/>
              <a:gd name="connsiteX46" fmla="*/ 175506 w 581428"/>
              <a:gd name="connsiteY46" fmla="*/ 325719 h 580725"/>
              <a:gd name="connsiteX47" fmla="*/ 282051 w 581428"/>
              <a:gd name="connsiteY47" fmla="*/ 281638 h 580725"/>
              <a:gd name="connsiteX48" fmla="*/ 282051 w 581428"/>
              <a:gd name="connsiteY48" fmla="*/ 68699 h 580725"/>
              <a:gd name="connsiteX49" fmla="*/ 175506 w 581428"/>
              <a:gd name="connsiteY49" fmla="*/ 24618 h 580725"/>
              <a:gd name="connsiteX50" fmla="*/ 175506 w 581428"/>
              <a:gd name="connsiteY50" fmla="*/ 0 h 580725"/>
              <a:gd name="connsiteX51" fmla="*/ 299586 w 581428"/>
              <a:gd name="connsiteY51" fmla="*/ 51280 h 580725"/>
              <a:gd name="connsiteX52" fmla="*/ 308042 w 581428"/>
              <a:gd name="connsiteY52" fmla="*/ 290081 h 580725"/>
              <a:gd name="connsiteX53" fmla="*/ 339997 w 581428"/>
              <a:gd name="connsiteY53" fmla="*/ 321898 h 580725"/>
              <a:gd name="connsiteX54" fmla="*/ 364208 w 581428"/>
              <a:gd name="connsiteY54" fmla="*/ 297724 h 580725"/>
              <a:gd name="connsiteX55" fmla="*/ 381654 w 581428"/>
              <a:gd name="connsiteY55" fmla="*/ 297724 h 580725"/>
              <a:gd name="connsiteX56" fmla="*/ 577833 w 581428"/>
              <a:gd name="connsiteY56" fmla="*/ 493778 h 580725"/>
              <a:gd name="connsiteX57" fmla="*/ 577922 w 581428"/>
              <a:gd name="connsiteY57" fmla="*/ 511286 h 580725"/>
              <a:gd name="connsiteX58" fmla="*/ 511965 w 581428"/>
              <a:gd name="connsiteY58" fmla="*/ 577052 h 580725"/>
              <a:gd name="connsiteX59" fmla="*/ 494519 w 581428"/>
              <a:gd name="connsiteY59" fmla="*/ 577052 h 580725"/>
              <a:gd name="connsiteX60" fmla="*/ 298162 w 581428"/>
              <a:gd name="connsiteY60" fmla="*/ 381087 h 580725"/>
              <a:gd name="connsiteX61" fmla="*/ 298162 w 581428"/>
              <a:gd name="connsiteY61" fmla="*/ 363668 h 580725"/>
              <a:gd name="connsiteX62" fmla="*/ 322373 w 581428"/>
              <a:gd name="connsiteY62" fmla="*/ 339494 h 580725"/>
              <a:gd name="connsiteX63" fmla="*/ 290507 w 581428"/>
              <a:gd name="connsiteY63" fmla="*/ 307589 h 580725"/>
              <a:gd name="connsiteX64" fmla="*/ 175506 w 581428"/>
              <a:gd name="connsiteY64" fmla="*/ 350515 h 580725"/>
              <a:gd name="connsiteX65" fmla="*/ 51336 w 581428"/>
              <a:gd name="connsiteY65" fmla="*/ 299146 h 580725"/>
              <a:gd name="connsiteX66" fmla="*/ 51336 w 581428"/>
              <a:gd name="connsiteY66" fmla="*/ 51280 h 580725"/>
              <a:gd name="connsiteX67" fmla="*/ 175506 w 581428"/>
              <a:gd name="connsiteY67" fmla="*/ 0 h 580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581428" h="580725">
                <a:moveTo>
                  <a:pt x="372842" y="323942"/>
                </a:moveTo>
                <a:lnTo>
                  <a:pt x="324420" y="372288"/>
                </a:lnTo>
                <a:lnTo>
                  <a:pt x="503153" y="550745"/>
                </a:lnTo>
                <a:lnTo>
                  <a:pt x="551575" y="502398"/>
                </a:lnTo>
                <a:close/>
                <a:moveTo>
                  <a:pt x="184767" y="187009"/>
                </a:moveTo>
                <a:lnTo>
                  <a:pt x="184767" y="234388"/>
                </a:lnTo>
                <a:cubicBezTo>
                  <a:pt x="190821" y="233321"/>
                  <a:pt x="195807" y="230477"/>
                  <a:pt x="199547" y="225943"/>
                </a:cubicBezTo>
                <a:cubicBezTo>
                  <a:pt x="203376" y="221499"/>
                  <a:pt x="205245" y="216165"/>
                  <a:pt x="205423" y="210121"/>
                </a:cubicBezTo>
                <a:cubicBezTo>
                  <a:pt x="205423" y="204610"/>
                  <a:pt x="203732" y="199898"/>
                  <a:pt x="200526" y="195987"/>
                </a:cubicBezTo>
                <a:cubicBezTo>
                  <a:pt x="197321" y="192076"/>
                  <a:pt x="192068" y="189143"/>
                  <a:pt x="184767" y="187009"/>
                </a:cubicBezTo>
                <a:close/>
                <a:moveTo>
                  <a:pt x="166781" y="104963"/>
                </a:moveTo>
                <a:cubicBezTo>
                  <a:pt x="162062" y="106652"/>
                  <a:pt x="158233" y="109318"/>
                  <a:pt x="155384" y="113230"/>
                </a:cubicBezTo>
                <a:cubicBezTo>
                  <a:pt x="152535" y="117141"/>
                  <a:pt x="151110" y="121408"/>
                  <a:pt x="151110" y="126208"/>
                </a:cubicBezTo>
                <a:cubicBezTo>
                  <a:pt x="151110" y="130475"/>
                  <a:pt x="152446" y="134475"/>
                  <a:pt x="155028" y="138119"/>
                </a:cubicBezTo>
                <a:lnTo>
                  <a:pt x="166781" y="146875"/>
                </a:lnTo>
                <a:lnTo>
                  <a:pt x="166781" y="147008"/>
                </a:lnTo>
                <a:lnTo>
                  <a:pt x="166959" y="147008"/>
                </a:lnTo>
                <a:lnTo>
                  <a:pt x="166781" y="146875"/>
                </a:lnTo>
                <a:close/>
                <a:moveTo>
                  <a:pt x="166959" y="66473"/>
                </a:moveTo>
                <a:lnTo>
                  <a:pt x="184588" y="66473"/>
                </a:lnTo>
                <a:lnTo>
                  <a:pt x="184588" y="78384"/>
                </a:lnTo>
                <a:cubicBezTo>
                  <a:pt x="197588" y="79984"/>
                  <a:pt x="207916" y="84340"/>
                  <a:pt x="215485" y="91540"/>
                </a:cubicBezTo>
                <a:cubicBezTo>
                  <a:pt x="223053" y="98829"/>
                  <a:pt x="227950" y="108518"/>
                  <a:pt x="230087" y="120696"/>
                </a:cubicBezTo>
                <a:lnTo>
                  <a:pt x="199191" y="124785"/>
                </a:lnTo>
                <a:cubicBezTo>
                  <a:pt x="197321" y="115185"/>
                  <a:pt x="192424" y="108785"/>
                  <a:pt x="184588" y="105318"/>
                </a:cubicBezTo>
                <a:lnTo>
                  <a:pt x="184588" y="152964"/>
                </a:lnTo>
                <a:cubicBezTo>
                  <a:pt x="204088" y="158208"/>
                  <a:pt x="217355" y="165053"/>
                  <a:pt x="224299" y="173587"/>
                </a:cubicBezTo>
                <a:cubicBezTo>
                  <a:pt x="231244" y="181853"/>
                  <a:pt x="234806" y="192698"/>
                  <a:pt x="234806" y="205854"/>
                </a:cubicBezTo>
                <a:cubicBezTo>
                  <a:pt x="234806" y="220521"/>
                  <a:pt x="230443" y="232877"/>
                  <a:pt x="221539" y="242922"/>
                </a:cubicBezTo>
                <a:cubicBezTo>
                  <a:pt x="212725" y="252966"/>
                  <a:pt x="200259" y="259189"/>
                  <a:pt x="184499" y="261411"/>
                </a:cubicBezTo>
                <a:lnTo>
                  <a:pt x="184499" y="284167"/>
                </a:lnTo>
                <a:lnTo>
                  <a:pt x="166781" y="284167"/>
                </a:lnTo>
                <a:lnTo>
                  <a:pt x="166781" y="262033"/>
                </a:lnTo>
                <a:cubicBezTo>
                  <a:pt x="152802" y="260344"/>
                  <a:pt x="141405" y="255100"/>
                  <a:pt x="132590" y="246388"/>
                </a:cubicBezTo>
                <a:cubicBezTo>
                  <a:pt x="123864" y="237588"/>
                  <a:pt x="118255" y="225232"/>
                  <a:pt x="115762" y="209232"/>
                </a:cubicBezTo>
                <a:lnTo>
                  <a:pt x="147549" y="205854"/>
                </a:lnTo>
                <a:cubicBezTo>
                  <a:pt x="148884" y="212343"/>
                  <a:pt x="151377" y="217943"/>
                  <a:pt x="154939" y="222654"/>
                </a:cubicBezTo>
                <a:cubicBezTo>
                  <a:pt x="158589" y="227277"/>
                  <a:pt x="162507" y="230744"/>
                  <a:pt x="166959" y="232877"/>
                </a:cubicBezTo>
                <a:lnTo>
                  <a:pt x="166959" y="181853"/>
                </a:lnTo>
                <a:cubicBezTo>
                  <a:pt x="151021" y="177409"/>
                  <a:pt x="139357" y="170475"/>
                  <a:pt x="131878" y="161231"/>
                </a:cubicBezTo>
                <a:cubicBezTo>
                  <a:pt x="124399" y="151986"/>
                  <a:pt x="120748" y="140875"/>
                  <a:pt x="120748" y="127719"/>
                </a:cubicBezTo>
                <a:cubicBezTo>
                  <a:pt x="120748" y="114474"/>
                  <a:pt x="124933" y="103185"/>
                  <a:pt x="133303" y="94207"/>
                </a:cubicBezTo>
                <a:cubicBezTo>
                  <a:pt x="141761" y="85140"/>
                  <a:pt x="152891" y="79984"/>
                  <a:pt x="166959" y="78562"/>
                </a:cubicBezTo>
                <a:close/>
                <a:moveTo>
                  <a:pt x="175506" y="24618"/>
                </a:moveTo>
                <a:cubicBezTo>
                  <a:pt x="135273" y="24618"/>
                  <a:pt x="97355" y="40259"/>
                  <a:pt x="68871" y="68699"/>
                </a:cubicBezTo>
                <a:cubicBezTo>
                  <a:pt x="10124" y="127444"/>
                  <a:pt x="10124" y="222982"/>
                  <a:pt x="68871" y="281638"/>
                </a:cubicBezTo>
                <a:cubicBezTo>
                  <a:pt x="97355" y="310077"/>
                  <a:pt x="135273" y="325719"/>
                  <a:pt x="175506" y="325719"/>
                </a:cubicBezTo>
                <a:cubicBezTo>
                  <a:pt x="215738" y="325719"/>
                  <a:pt x="253568" y="310077"/>
                  <a:pt x="282051" y="281638"/>
                </a:cubicBezTo>
                <a:cubicBezTo>
                  <a:pt x="340798" y="222982"/>
                  <a:pt x="340798" y="127444"/>
                  <a:pt x="282051" y="68699"/>
                </a:cubicBezTo>
                <a:cubicBezTo>
                  <a:pt x="253568" y="40259"/>
                  <a:pt x="215738" y="24618"/>
                  <a:pt x="175506" y="24618"/>
                </a:cubicBezTo>
                <a:close/>
                <a:moveTo>
                  <a:pt x="175506" y="0"/>
                </a:moveTo>
                <a:cubicBezTo>
                  <a:pt x="222325" y="0"/>
                  <a:pt x="266385" y="18219"/>
                  <a:pt x="299586" y="51280"/>
                </a:cubicBezTo>
                <a:cubicBezTo>
                  <a:pt x="365098" y="116690"/>
                  <a:pt x="367857" y="221293"/>
                  <a:pt x="308042" y="290081"/>
                </a:cubicBezTo>
                <a:lnTo>
                  <a:pt x="339997" y="321898"/>
                </a:lnTo>
                <a:lnTo>
                  <a:pt x="364208" y="297724"/>
                </a:lnTo>
                <a:cubicBezTo>
                  <a:pt x="368926" y="292925"/>
                  <a:pt x="376758" y="292925"/>
                  <a:pt x="381654" y="297724"/>
                </a:cubicBezTo>
                <a:lnTo>
                  <a:pt x="577833" y="493778"/>
                </a:lnTo>
                <a:cubicBezTo>
                  <a:pt x="584598" y="501332"/>
                  <a:pt x="580147" y="508797"/>
                  <a:pt x="577922" y="511286"/>
                </a:cubicBezTo>
                <a:lnTo>
                  <a:pt x="511965" y="577052"/>
                </a:lnTo>
                <a:cubicBezTo>
                  <a:pt x="509562" y="579807"/>
                  <a:pt x="501640" y="583717"/>
                  <a:pt x="494519" y="577052"/>
                </a:cubicBezTo>
                <a:lnTo>
                  <a:pt x="298162" y="381087"/>
                </a:lnTo>
                <a:cubicBezTo>
                  <a:pt x="295848" y="378776"/>
                  <a:pt x="291219" y="371311"/>
                  <a:pt x="298162" y="363668"/>
                </a:cubicBezTo>
                <a:lnTo>
                  <a:pt x="322373" y="339494"/>
                </a:lnTo>
                <a:lnTo>
                  <a:pt x="290507" y="307589"/>
                </a:lnTo>
                <a:cubicBezTo>
                  <a:pt x="258642" y="335317"/>
                  <a:pt x="218231" y="350515"/>
                  <a:pt x="175506" y="350515"/>
                </a:cubicBezTo>
                <a:cubicBezTo>
                  <a:pt x="128597" y="350515"/>
                  <a:pt x="84448" y="332207"/>
                  <a:pt x="51336" y="299146"/>
                </a:cubicBezTo>
                <a:cubicBezTo>
                  <a:pt x="-17113" y="230803"/>
                  <a:pt x="-17113" y="119623"/>
                  <a:pt x="51336" y="51280"/>
                </a:cubicBezTo>
                <a:cubicBezTo>
                  <a:pt x="84537" y="18219"/>
                  <a:pt x="128597" y="0"/>
                  <a:pt x="175506" y="0"/>
                </a:cubicBezTo>
                <a:close/>
              </a:path>
            </a:pathLst>
          </a:custGeom>
          <a:solidFill>
            <a:sysClr val="window" lastClr="FFFFFF"/>
          </a:solidFill>
          <a:ln w="3175"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47" name="剪去同侧角的矩形 46"/>
          <p:cNvSpPr/>
          <p:nvPr>
            <p:custDataLst>
              <p:tags r:id="rId21"/>
            </p:custDataLst>
          </p:nvPr>
        </p:nvSpPr>
        <p:spPr>
          <a:xfrm>
            <a:off x="4107815" y="4998085"/>
            <a:ext cx="2663190" cy="715645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lIns="90000" tIns="0" rIns="90000" bIns="4680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启动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MAI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第一个游戏</a:t>
            </a:r>
            <a:r>
              <a:rPr lang="zh-CN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板块</a:t>
            </a:r>
            <a:endParaRPr lang="zh-CN" altLang="en-US" sz="1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22"/>
            </p:custDataLst>
          </p:nvPr>
        </p:nvSpPr>
        <p:spPr bwMode="auto">
          <a:xfrm>
            <a:off x="4243156" y="4602596"/>
            <a:ext cx="2285266" cy="395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Arial" panose="020B0604020202020204" pitchFamily="34" charset="0"/>
              </a:rPr>
              <a:t>2022.6月</a:t>
            </a:r>
            <a:endParaRPr lang="en-US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Arial" panose="020B0604020202020204" pitchFamily="34" charset="0"/>
            </a:endParaRPr>
          </a:p>
        </p:txBody>
      </p:sp>
      <p:sp>
        <p:nvSpPr>
          <p:cNvPr id="50" name="剪去同侧角的矩形 49"/>
          <p:cNvSpPr/>
          <p:nvPr>
            <p:custDataLst>
              <p:tags r:id="rId23"/>
            </p:custDataLst>
          </p:nvPr>
        </p:nvSpPr>
        <p:spPr>
          <a:xfrm>
            <a:off x="7838440" y="4192905"/>
            <a:ext cx="1998345" cy="471805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lIns="90000" tIns="0" rIns="90000" bIns="4680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启动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MAI</a:t>
            </a:r>
            <a:r>
              <a:rPr 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第二个生态</a:t>
            </a:r>
            <a:endParaRPr lang="zh-CN" sz="1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 bwMode="auto">
          <a:xfrm>
            <a:off x="7838734" y="3797271"/>
            <a:ext cx="2285266" cy="395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2022.8-9月</a:t>
            </a:r>
            <a:endParaRPr lang="en-US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</p:txBody>
      </p:sp>
      <p:sp>
        <p:nvSpPr>
          <p:cNvPr id="52" name="剪去同侧角的矩形 51"/>
          <p:cNvSpPr/>
          <p:nvPr>
            <p:custDataLst>
              <p:tags r:id="rId25"/>
            </p:custDataLst>
          </p:nvPr>
        </p:nvSpPr>
        <p:spPr>
          <a:xfrm>
            <a:off x="8496935" y="1310640"/>
            <a:ext cx="1872615" cy="497840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lIns="90000" tIns="0" rIns="90000" bIns="4680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启动</a:t>
            </a:r>
            <a:r>
              <a:rPr lang="en-US" alt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MAI</a:t>
            </a:r>
            <a:r>
              <a:rPr lang="zh-CN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第三个生态</a:t>
            </a:r>
            <a:endParaRPr lang="zh-CN" sz="1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 bwMode="auto">
          <a:xfrm>
            <a:off x="8496935" y="915035"/>
            <a:ext cx="1710690" cy="395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0" anchor="b">
            <a:norm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rgbClr val="000000"/>
                </a:solidFill>
              </a:defRPr>
            </a:lvl9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+mn-ea"/>
              </a:rPr>
              <a:t>2022.10-12月</a:t>
            </a:r>
            <a:endParaRPr lang="zh-CN" altLang="en-US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1527810" y="306705"/>
            <a:ext cx="5299075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000" b="1" spc="28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字魂59号-创粗黑" panose="00000500000000000000" pitchFamily="2" charset="-122"/>
              </a:rPr>
              <a:t>Millionaire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（大富翁）</a:t>
            </a:r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·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未来生态</a:t>
            </a:r>
            <a:endParaRPr lang="zh-CN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263" name="椭圆 262"/>
          <p:cNvSpPr/>
          <p:nvPr/>
        </p:nvSpPr>
        <p:spPr>
          <a:xfrm>
            <a:off x="3631565" y="1616075"/>
            <a:ext cx="4956175" cy="4537075"/>
          </a:xfrm>
          <a:prstGeom prst="ellipse">
            <a:avLst/>
          </a:prstGeom>
          <a:noFill/>
          <a:ln>
            <a:solidFill>
              <a:schemeClr val="bg1">
                <a:alpha val="28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9" name="椭圆 248"/>
          <p:cNvSpPr/>
          <p:nvPr/>
        </p:nvSpPr>
        <p:spPr>
          <a:xfrm>
            <a:off x="2743200" y="1102995"/>
            <a:ext cx="6758940" cy="5563870"/>
          </a:xfrm>
          <a:prstGeom prst="ellipse">
            <a:avLst/>
          </a:prstGeom>
          <a:noFill/>
          <a:ln>
            <a:solidFill>
              <a:schemeClr val="bg1">
                <a:alpha val="6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5" name="组合 254"/>
          <p:cNvGrpSpPr/>
          <p:nvPr/>
        </p:nvGrpSpPr>
        <p:grpSpPr>
          <a:xfrm rot="0">
            <a:off x="4076065" y="2400300"/>
            <a:ext cx="4030980" cy="2783205"/>
            <a:chOff x="6299" y="2938"/>
            <a:chExt cx="6348" cy="4383"/>
          </a:xfrm>
        </p:grpSpPr>
        <p:sp>
          <p:nvSpPr>
            <p:cNvPr id="63" name="弧形 62"/>
            <p:cNvSpPr/>
            <p:nvPr>
              <p:custDataLst>
                <p:tags r:id="rId1"/>
              </p:custDataLst>
            </p:nvPr>
          </p:nvSpPr>
          <p:spPr>
            <a:xfrm>
              <a:off x="8183" y="2938"/>
              <a:ext cx="2577" cy="2577"/>
            </a:xfrm>
            <a:prstGeom prst="arc">
              <a:avLst>
                <a:gd name="adj1" fmla="val 15353387"/>
                <a:gd name="adj2" fmla="val 14174446"/>
              </a:avLst>
            </a:prstGeom>
            <a:ln>
              <a:solidFill>
                <a:schemeClr val="bg1">
                  <a:alpha val="46000"/>
                </a:schemeClr>
              </a:solidFill>
            </a:ln>
          </p:spPr>
          <p:style>
            <a:lnRef idx="1">
              <a:srgbClr val="0CADDC"/>
            </a:lnRef>
            <a:fillRef idx="0">
              <a:srgbClr val="0CADDC"/>
            </a:fillRef>
            <a:effectRef idx="0">
              <a:srgbClr val="0CADDC"/>
            </a:effectRef>
            <a:fontRef idx="minor">
              <a:srgbClr val="5F5F5F"/>
            </a:fontRef>
          </p:style>
          <p:txBody>
            <a:bodyPr rtlCol="0" anchor="ctr">
              <a:normAutofit/>
            </a:bodyPr>
            <a:p>
              <a:pPr algn="ctr"/>
              <a:endParaRPr lang="zh-CN" altLang="en-US">
                <a:solidFill>
                  <a:sysClr val="window" lastClr="FFFFFF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65" name="等腰三角形 64"/>
            <p:cNvSpPr/>
            <p:nvPr>
              <p:custDataLst>
                <p:tags r:id="rId2"/>
              </p:custDataLst>
            </p:nvPr>
          </p:nvSpPr>
          <p:spPr>
            <a:xfrm rot="2984630">
              <a:off x="8731" y="3035"/>
              <a:ext cx="175" cy="15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rgbClr val="0CADDC">
                <a:shade val="50000"/>
              </a:srgbClr>
            </a:lnRef>
            <a:fillRef idx="1">
              <a:srgbClr val="0CADDC"/>
            </a:fillRef>
            <a:effectRef idx="0">
              <a:srgbClr val="0CADDC"/>
            </a:effectRef>
            <a:fontRef idx="minor">
              <a:sysClr val="window" lastClr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>
                <a:solidFill>
                  <a:sysClr val="window" lastClr="FFFFFF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8423" y="3194"/>
              <a:ext cx="2083" cy="2083"/>
            </a:xfrm>
            <a:prstGeom prst="ellipse">
              <a:avLst/>
            </a:prstGeom>
            <a:solidFill>
              <a:srgbClr val="F63A56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sym typeface="+mn-ea"/>
              </a:endParaRPr>
            </a:p>
          </p:txBody>
        </p:sp>
        <p:sp>
          <p:nvSpPr>
            <p:cNvPr id="241" name="弧形 240"/>
            <p:cNvSpPr/>
            <p:nvPr>
              <p:custDataLst>
                <p:tags r:id="rId3"/>
              </p:custDataLst>
            </p:nvPr>
          </p:nvSpPr>
          <p:spPr>
            <a:xfrm rot="15180000">
              <a:off x="6662" y="4745"/>
              <a:ext cx="2577" cy="2577"/>
            </a:xfrm>
            <a:prstGeom prst="arc">
              <a:avLst>
                <a:gd name="adj1" fmla="val 15353387"/>
                <a:gd name="adj2" fmla="val 14174446"/>
              </a:avLst>
            </a:prstGeom>
            <a:ln>
              <a:solidFill>
                <a:schemeClr val="bg1">
                  <a:alpha val="46000"/>
                </a:schemeClr>
              </a:solidFill>
            </a:ln>
          </p:spPr>
          <p:style>
            <a:lnRef idx="1">
              <a:srgbClr val="0CADDC"/>
            </a:lnRef>
            <a:fillRef idx="0">
              <a:srgbClr val="0CADDC"/>
            </a:fillRef>
            <a:effectRef idx="0">
              <a:srgbClr val="0CADDC"/>
            </a:effectRef>
            <a:fontRef idx="minor">
              <a:srgbClr val="5F5F5F"/>
            </a:fontRef>
          </p:style>
          <p:txBody>
            <a:bodyPr rtlCol="0" anchor="ctr">
              <a:normAutofit/>
            </a:bodyPr>
            <a:p>
              <a:pPr algn="ctr"/>
              <a:endParaRPr lang="zh-CN" altLang="en-US">
                <a:solidFill>
                  <a:sysClr val="window" lastClr="FFFFFF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242" name="等腰三角形 241"/>
            <p:cNvSpPr/>
            <p:nvPr>
              <p:custDataLst>
                <p:tags r:id="rId4"/>
              </p:custDataLst>
            </p:nvPr>
          </p:nvSpPr>
          <p:spPr>
            <a:xfrm rot="18164630">
              <a:off x="6987" y="6909"/>
              <a:ext cx="175" cy="15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rgbClr val="0CADDC">
                <a:shade val="50000"/>
              </a:srgbClr>
            </a:lnRef>
            <a:fillRef idx="1">
              <a:srgbClr val="0CADDC"/>
            </a:fillRef>
            <a:effectRef idx="0">
              <a:srgbClr val="0CADDC"/>
            </a:effectRef>
            <a:fontRef idx="minor">
              <a:sysClr val="window" lastClr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>
                <a:solidFill>
                  <a:sysClr val="window" lastClr="FFFFFF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243" name="椭圆 242"/>
            <p:cNvSpPr/>
            <p:nvPr/>
          </p:nvSpPr>
          <p:spPr>
            <a:xfrm rot="15180000">
              <a:off x="6920" y="4996"/>
              <a:ext cx="2083" cy="2083"/>
            </a:xfrm>
            <a:prstGeom prst="ellipse">
              <a:avLst/>
            </a:prstGeom>
            <a:solidFill>
              <a:srgbClr val="EE6F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5" name="弧形 244"/>
            <p:cNvSpPr/>
            <p:nvPr>
              <p:custDataLst>
                <p:tags r:id="rId5"/>
              </p:custDataLst>
            </p:nvPr>
          </p:nvSpPr>
          <p:spPr>
            <a:xfrm rot="5760000">
              <a:off x="9708" y="4723"/>
              <a:ext cx="2577" cy="2577"/>
            </a:xfrm>
            <a:prstGeom prst="arc">
              <a:avLst>
                <a:gd name="adj1" fmla="val 15353387"/>
                <a:gd name="adj2" fmla="val 14174446"/>
              </a:avLst>
            </a:prstGeom>
            <a:ln>
              <a:solidFill>
                <a:schemeClr val="bg1">
                  <a:alpha val="46000"/>
                </a:schemeClr>
              </a:solidFill>
            </a:ln>
          </p:spPr>
          <p:style>
            <a:lnRef idx="1">
              <a:srgbClr val="0CADDC"/>
            </a:lnRef>
            <a:fillRef idx="0">
              <a:srgbClr val="0CADDC"/>
            </a:fillRef>
            <a:effectRef idx="0">
              <a:srgbClr val="0CADDC"/>
            </a:effectRef>
            <a:fontRef idx="minor">
              <a:srgbClr val="5F5F5F"/>
            </a:fontRef>
          </p:style>
          <p:txBody>
            <a:bodyPr rtlCol="0" anchor="ctr">
              <a:normAutofit/>
            </a:bodyPr>
            <a:p>
              <a:pPr algn="ctr"/>
              <a:endParaRPr lang="zh-CN" altLang="en-US">
                <a:solidFill>
                  <a:sysClr val="window" lastClr="FFFFFF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246" name="等腰三角形 245"/>
            <p:cNvSpPr/>
            <p:nvPr>
              <p:custDataLst>
                <p:tags r:id="rId6"/>
              </p:custDataLst>
            </p:nvPr>
          </p:nvSpPr>
          <p:spPr>
            <a:xfrm rot="8744630">
              <a:off x="12088" y="5403"/>
              <a:ext cx="175" cy="15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rgbClr val="0CADDC">
                <a:shade val="50000"/>
              </a:srgbClr>
            </a:lnRef>
            <a:fillRef idx="1">
              <a:srgbClr val="0CADDC"/>
            </a:fillRef>
            <a:effectRef idx="0">
              <a:srgbClr val="0CADDC"/>
            </a:effectRef>
            <a:fontRef idx="minor">
              <a:sysClr val="window" lastClr="FFFFFF"/>
            </a:fontRef>
          </p:style>
          <p:txBody>
            <a:bodyPr rtlCol="0" anchor="ctr">
              <a:normAutofit fontScale="25000" lnSpcReduction="20000"/>
            </a:bodyPr>
            <a:p>
              <a:pPr algn="ctr"/>
              <a:endParaRPr lang="zh-CN" altLang="en-US">
                <a:solidFill>
                  <a:sysClr val="window" lastClr="FFFFFF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247" name="椭圆 246"/>
            <p:cNvSpPr/>
            <p:nvPr/>
          </p:nvSpPr>
          <p:spPr>
            <a:xfrm rot="5760000">
              <a:off x="9946" y="4962"/>
              <a:ext cx="2083" cy="2083"/>
            </a:xfrm>
            <a:prstGeom prst="ellipse">
              <a:avLst/>
            </a:prstGeom>
            <a:solidFill>
              <a:srgbClr val="EE6F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0" name="矩形 249"/>
            <p:cNvSpPr>
              <a:spLocks noChangeArrowheads="1"/>
            </p:cNvSpPr>
            <p:nvPr/>
          </p:nvSpPr>
          <p:spPr bwMode="auto">
            <a:xfrm>
              <a:off x="7813" y="3864"/>
              <a:ext cx="3303" cy="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p>
              <a:pPr algn="ctr"/>
              <a:r>
                <a:rPr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+mn-ea"/>
                  <a:sym typeface="字魂59号-创粗黑" panose="00000500000000000000" pitchFamily="2" charset="-122"/>
                </a:rPr>
                <a:t>GameFi</a:t>
              </a:r>
              <a:endParaRPr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251" name="矩形 250"/>
            <p:cNvSpPr>
              <a:spLocks noChangeArrowheads="1"/>
            </p:cNvSpPr>
            <p:nvPr/>
          </p:nvSpPr>
          <p:spPr bwMode="auto">
            <a:xfrm>
              <a:off x="9345" y="5380"/>
              <a:ext cx="3303" cy="1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p>
              <a:pPr algn="ctr"/>
              <a:r>
                <a:rPr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+mn-ea"/>
                  <a:sym typeface="字魂59号-创粗黑" panose="00000500000000000000" pitchFamily="2" charset="-122"/>
                </a:rPr>
                <a:t>NFT</a:t>
              </a:r>
              <a:endParaRPr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endParaRPr>
            </a:p>
            <a:p>
              <a:pPr algn="ctr"/>
              <a:r>
                <a:rPr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+mn-ea"/>
                  <a:sym typeface="字魂59号-创粗黑" panose="00000500000000000000" pitchFamily="2" charset="-122"/>
                </a:rPr>
                <a:t>生态</a:t>
              </a:r>
              <a:endParaRPr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endParaRPr>
            </a:p>
          </p:txBody>
        </p:sp>
        <p:sp>
          <p:nvSpPr>
            <p:cNvPr id="252" name="矩形 251"/>
            <p:cNvSpPr>
              <a:spLocks noChangeArrowheads="1"/>
            </p:cNvSpPr>
            <p:nvPr/>
          </p:nvSpPr>
          <p:spPr bwMode="auto">
            <a:xfrm>
              <a:off x="6299" y="5385"/>
              <a:ext cx="3303" cy="13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p>
              <a:pPr algn="ctr"/>
              <a:r>
                <a:rPr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+mn-ea"/>
                  <a:sym typeface="字魂59号-创粗黑" panose="00000500000000000000" pitchFamily="2" charset="-122"/>
                </a:rPr>
                <a:t>DeFi</a:t>
              </a:r>
              <a:endParaRPr sz="24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endParaRPr>
            </a:p>
            <a:p>
              <a:pPr algn="ctr"/>
              <a:r>
                <a:rPr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  <a:cs typeface="+mn-ea"/>
                  <a:sym typeface="字魂59号-创粗黑" panose="00000500000000000000" pitchFamily="2" charset="-122"/>
                </a:rPr>
                <a:t>生态</a:t>
              </a:r>
              <a:endParaRPr sz="24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endParaRPr>
            </a:p>
          </p:txBody>
        </p:sp>
      </p:grpSp>
      <p:grpSp>
        <p:nvGrpSpPr>
          <p:cNvPr id="290" name="组合 289"/>
          <p:cNvGrpSpPr/>
          <p:nvPr/>
        </p:nvGrpSpPr>
        <p:grpSpPr>
          <a:xfrm>
            <a:off x="4972050" y="813435"/>
            <a:ext cx="2293620" cy="562610"/>
            <a:chOff x="7830" y="1281"/>
            <a:chExt cx="3612" cy="886"/>
          </a:xfrm>
        </p:grpSpPr>
        <p:sp>
          <p:nvSpPr>
            <p:cNvPr id="261" name="圆角矩形 260"/>
            <p:cNvSpPr/>
            <p:nvPr/>
          </p:nvSpPr>
          <p:spPr>
            <a:xfrm>
              <a:off x="7830" y="1281"/>
              <a:ext cx="3613" cy="88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4" name="文本框 263"/>
            <p:cNvSpPr txBox="1"/>
            <p:nvPr/>
          </p:nvSpPr>
          <p:spPr>
            <a:xfrm>
              <a:off x="8520" y="1362"/>
              <a:ext cx="2231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indent="0" algn="ctr"/>
              <a:r>
                <a:rPr 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rPr>
                <a:t>地产大亨</a:t>
              </a:r>
              <a:endParaRPr lang="zh-CN" altLang="en-US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</a:endParaRPr>
            </a:p>
          </p:txBody>
        </p:sp>
      </p:grpSp>
      <p:grpSp>
        <p:nvGrpSpPr>
          <p:cNvPr id="276" name="组合 275"/>
          <p:cNvGrpSpPr/>
          <p:nvPr/>
        </p:nvGrpSpPr>
        <p:grpSpPr>
          <a:xfrm>
            <a:off x="1723390" y="3071495"/>
            <a:ext cx="2774950" cy="562610"/>
            <a:chOff x="2411" y="5366"/>
            <a:chExt cx="4370" cy="886"/>
          </a:xfrm>
        </p:grpSpPr>
        <p:sp>
          <p:nvSpPr>
            <p:cNvPr id="257" name="圆角矩形 256"/>
            <p:cNvSpPr/>
            <p:nvPr/>
          </p:nvSpPr>
          <p:spPr>
            <a:xfrm>
              <a:off x="2768" y="5366"/>
              <a:ext cx="3613" cy="88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8" name="文本框 267"/>
            <p:cNvSpPr txBox="1"/>
            <p:nvPr/>
          </p:nvSpPr>
          <p:spPr>
            <a:xfrm>
              <a:off x="2411" y="5494"/>
              <a:ext cx="4370" cy="62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indent="0" algn="ctr"/>
              <a:r>
                <a:rPr lang="zh-CN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rPr>
                <a:t>Millionaire SWAP</a:t>
              </a:r>
              <a:endParaRPr lang="zh-CN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</a:endParaRPr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1146810" y="3885565"/>
            <a:ext cx="2774950" cy="562610"/>
            <a:chOff x="1806" y="6721"/>
            <a:chExt cx="4370" cy="886"/>
          </a:xfrm>
        </p:grpSpPr>
        <p:sp>
          <p:nvSpPr>
            <p:cNvPr id="258" name="圆角矩形 257"/>
            <p:cNvSpPr/>
            <p:nvPr/>
          </p:nvSpPr>
          <p:spPr>
            <a:xfrm>
              <a:off x="2184" y="6721"/>
              <a:ext cx="3613" cy="88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9" name="文本框 268"/>
            <p:cNvSpPr txBox="1"/>
            <p:nvPr/>
          </p:nvSpPr>
          <p:spPr>
            <a:xfrm>
              <a:off x="1806" y="6849"/>
              <a:ext cx="4370" cy="62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indent="0" algn="ctr"/>
              <a:r>
                <a:rPr lang="zh-CN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rPr>
                <a:t>流动性聚合挖矿</a:t>
              </a:r>
              <a:endParaRPr lang="zh-CN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</a:endParaRPr>
            </a:p>
          </p:txBody>
        </p:sp>
      </p:grpSp>
      <p:grpSp>
        <p:nvGrpSpPr>
          <p:cNvPr id="271" name="组合 270"/>
          <p:cNvGrpSpPr/>
          <p:nvPr/>
        </p:nvGrpSpPr>
        <p:grpSpPr>
          <a:xfrm>
            <a:off x="1709420" y="4699635"/>
            <a:ext cx="2774950" cy="562610"/>
            <a:chOff x="3942" y="8222"/>
            <a:chExt cx="4370" cy="886"/>
          </a:xfrm>
        </p:grpSpPr>
        <p:sp>
          <p:nvSpPr>
            <p:cNvPr id="259" name="圆角矩形 258"/>
            <p:cNvSpPr/>
            <p:nvPr/>
          </p:nvSpPr>
          <p:spPr>
            <a:xfrm>
              <a:off x="4320" y="8222"/>
              <a:ext cx="3613" cy="88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0" name="文本框 269"/>
            <p:cNvSpPr txBox="1"/>
            <p:nvPr/>
          </p:nvSpPr>
          <p:spPr>
            <a:xfrm>
              <a:off x="3942" y="8350"/>
              <a:ext cx="4370" cy="62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indent="0" algn="ctr"/>
              <a:r>
                <a:rPr lang="zh-CN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rPr>
                <a:t>Millionaire机枪池</a:t>
              </a:r>
              <a:endParaRPr lang="zh-CN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</a:endParaRPr>
            </a:p>
          </p:txBody>
        </p:sp>
      </p:grpSp>
      <p:grpSp>
        <p:nvGrpSpPr>
          <p:cNvPr id="272" name="组合 271"/>
          <p:cNvGrpSpPr/>
          <p:nvPr/>
        </p:nvGrpSpPr>
        <p:grpSpPr>
          <a:xfrm>
            <a:off x="2497455" y="5513705"/>
            <a:ext cx="2774950" cy="563245"/>
            <a:chOff x="3942" y="8222"/>
            <a:chExt cx="4370" cy="887"/>
          </a:xfrm>
        </p:grpSpPr>
        <p:sp>
          <p:nvSpPr>
            <p:cNvPr id="273" name="圆角矩形 272"/>
            <p:cNvSpPr/>
            <p:nvPr/>
          </p:nvSpPr>
          <p:spPr>
            <a:xfrm>
              <a:off x="4320" y="8222"/>
              <a:ext cx="3613" cy="88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4" name="文本框 273"/>
            <p:cNvSpPr txBox="1"/>
            <p:nvPr/>
          </p:nvSpPr>
          <p:spPr>
            <a:xfrm>
              <a:off x="3942" y="8350"/>
              <a:ext cx="4370" cy="62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indent="0" algn="ctr"/>
              <a:r>
                <a:rPr lang="zh-CN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rPr>
                <a:t>质押借贷</a:t>
              </a:r>
              <a:endParaRPr lang="zh-CN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</a:endParaRPr>
            </a:p>
          </p:txBody>
        </p:sp>
      </p:grpSp>
      <p:grpSp>
        <p:nvGrpSpPr>
          <p:cNvPr id="289" name="组合 288"/>
          <p:cNvGrpSpPr/>
          <p:nvPr/>
        </p:nvGrpSpPr>
        <p:grpSpPr>
          <a:xfrm flipH="1">
            <a:off x="7194550" y="3071495"/>
            <a:ext cx="3964305" cy="3005455"/>
            <a:chOff x="2006" y="5037"/>
            <a:chExt cx="6243" cy="4733"/>
          </a:xfrm>
        </p:grpSpPr>
        <p:grpSp>
          <p:nvGrpSpPr>
            <p:cNvPr id="277" name="组合 276"/>
            <p:cNvGrpSpPr/>
            <p:nvPr/>
          </p:nvGrpSpPr>
          <p:grpSpPr>
            <a:xfrm>
              <a:off x="2914" y="5037"/>
              <a:ext cx="4370" cy="887"/>
              <a:chOff x="2411" y="5366"/>
              <a:chExt cx="4370" cy="887"/>
            </a:xfrm>
          </p:grpSpPr>
          <p:sp>
            <p:nvSpPr>
              <p:cNvPr id="278" name="圆角矩形 277"/>
              <p:cNvSpPr/>
              <p:nvPr/>
            </p:nvSpPr>
            <p:spPr>
              <a:xfrm>
                <a:off x="2768" y="5366"/>
                <a:ext cx="3613" cy="887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79" name="文本框 278"/>
              <p:cNvSpPr txBox="1"/>
              <p:nvPr/>
            </p:nvSpPr>
            <p:spPr>
              <a:xfrm>
                <a:off x="2411" y="5494"/>
                <a:ext cx="4370" cy="62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>
                <a:spAutoFit/>
              </a:bodyPr>
              <a:p>
                <a:pPr indent="0" algn="ctr"/>
                <a:r>
                  <a:rPr 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方正兰亭黑_GBK" panose="02000000000000000000" charset="-122"/>
                    <a:ea typeface="方正兰亭黑_GBK" panose="02000000000000000000" charset="-122"/>
                  </a:rPr>
                  <a:t>NFT市场解决方案</a:t>
                </a:r>
                <a:endParaRPr lang="zh-CN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endParaRPr>
              </a:p>
            </p:txBody>
          </p:sp>
        </p:grpSp>
        <p:grpSp>
          <p:nvGrpSpPr>
            <p:cNvPr id="280" name="组合 279"/>
            <p:cNvGrpSpPr/>
            <p:nvPr/>
          </p:nvGrpSpPr>
          <p:grpSpPr>
            <a:xfrm>
              <a:off x="2006" y="6319"/>
              <a:ext cx="4370" cy="887"/>
              <a:chOff x="1806" y="6721"/>
              <a:chExt cx="4370" cy="887"/>
            </a:xfrm>
          </p:grpSpPr>
          <p:sp>
            <p:nvSpPr>
              <p:cNvPr id="281" name="圆角矩形 280"/>
              <p:cNvSpPr/>
              <p:nvPr/>
            </p:nvSpPr>
            <p:spPr>
              <a:xfrm>
                <a:off x="2184" y="6721"/>
                <a:ext cx="3613" cy="887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82" name="文本框 281"/>
              <p:cNvSpPr txBox="1"/>
              <p:nvPr/>
            </p:nvSpPr>
            <p:spPr>
              <a:xfrm>
                <a:off x="1806" y="6849"/>
                <a:ext cx="4370" cy="62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>
                <a:spAutoFit/>
              </a:bodyPr>
              <a:p>
                <a:pPr indent="0" algn="ctr"/>
                <a:r>
                  <a:rPr 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方正兰亭黑_GBK" panose="02000000000000000000" charset="-122"/>
                    <a:ea typeface="方正兰亭黑_GBK" panose="02000000000000000000" charset="-122"/>
                  </a:rPr>
                  <a:t>NFT拍卖平台</a:t>
                </a:r>
                <a:endParaRPr lang="zh-CN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endParaRPr>
              </a:p>
            </p:txBody>
          </p:sp>
        </p:grpSp>
        <p:grpSp>
          <p:nvGrpSpPr>
            <p:cNvPr id="283" name="组合 282"/>
            <p:cNvGrpSpPr/>
            <p:nvPr/>
          </p:nvGrpSpPr>
          <p:grpSpPr>
            <a:xfrm>
              <a:off x="2892" y="7601"/>
              <a:ext cx="4370" cy="887"/>
              <a:chOff x="3942" y="8222"/>
              <a:chExt cx="4370" cy="887"/>
            </a:xfrm>
          </p:grpSpPr>
          <p:sp>
            <p:nvSpPr>
              <p:cNvPr id="284" name="圆角矩形 283"/>
              <p:cNvSpPr/>
              <p:nvPr/>
            </p:nvSpPr>
            <p:spPr>
              <a:xfrm>
                <a:off x="4320" y="8222"/>
                <a:ext cx="3613" cy="887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85" name="文本框 284"/>
              <p:cNvSpPr txBox="1"/>
              <p:nvPr/>
            </p:nvSpPr>
            <p:spPr>
              <a:xfrm>
                <a:off x="3942" y="8350"/>
                <a:ext cx="4370" cy="62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>
                <a:spAutoFit/>
              </a:bodyPr>
              <a:p>
                <a:pPr indent="0" algn="ctr"/>
                <a:r>
                  <a:rPr 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方正兰亭黑_GBK" panose="02000000000000000000" charset="-122"/>
                    <a:ea typeface="方正兰亭黑_GBK" panose="02000000000000000000" charset="-122"/>
                  </a:rPr>
                  <a:t>NFT创作平台</a:t>
                </a:r>
                <a:endParaRPr lang="zh-CN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endParaRPr>
              </a:p>
            </p:txBody>
          </p:sp>
        </p:grpSp>
        <p:grpSp>
          <p:nvGrpSpPr>
            <p:cNvPr id="286" name="组合 285"/>
            <p:cNvGrpSpPr/>
            <p:nvPr/>
          </p:nvGrpSpPr>
          <p:grpSpPr>
            <a:xfrm>
              <a:off x="3879" y="8883"/>
              <a:ext cx="4370" cy="887"/>
              <a:chOff x="3688" y="8222"/>
              <a:chExt cx="4370" cy="887"/>
            </a:xfrm>
          </p:grpSpPr>
          <p:sp>
            <p:nvSpPr>
              <p:cNvPr id="287" name="圆角矩形 286"/>
              <p:cNvSpPr/>
              <p:nvPr/>
            </p:nvSpPr>
            <p:spPr>
              <a:xfrm>
                <a:off x="3942" y="8222"/>
                <a:ext cx="3991" cy="887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65000"/>
                </a:schemeClr>
              </a:solidFill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88" name="文本框 287"/>
              <p:cNvSpPr txBox="1"/>
              <p:nvPr/>
            </p:nvSpPr>
            <p:spPr>
              <a:xfrm>
                <a:off x="3688" y="8350"/>
                <a:ext cx="4370" cy="62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>
                <a:spAutoFit/>
              </a:bodyPr>
              <a:p>
                <a:pPr indent="0" algn="ctr"/>
                <a:r>
                  <a:rPr lang="zh-CN" sz="20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方正兰亭黑_GBK" panose="02000000000000000000" charset="-122"/>
                    <a:ea typeface="方正兰亭黑_GBK" panose="02000000000000000000" charset="-122"/>
                  </a:rPr>
                  <a:t>NFT碎片化交易平台</a:t>
                </a:r>
                <a:endParaRPr lang="zh-CN" sz="20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endParaRPr>
              </a:p>
            </p:txBody>
          </p:sp>
        </p:grpSp>
      </p:grpSp>
      <p:grpSp>
        <p:nvGrpSpPr>
          <p:cNvPr id="291" name="组合 290"/>
          <p:cNvGrpSpPr/>
          <p:nvPr/>
        </p:nvGrpSpPr>
        <p:grpSpPr>
          <a:xfrm>
            <a:off x="3740785" y="1565275"/>
            <a:ext cx="2294255" cy="563245"/>
            <a:chOff x="7830" y="1281"/>
            <a:chExt cx="3613" cy="887"/>
          </a:xfrm>
        </p:grpSpPr>
        <p:sp>
          <p:nvSpPr>
            <p:cNvPr id="292" name="圆角矩形 291"/>
            <p:cNvSpPr/>
            <p:nvPr/>
          </p:nvSpPr>
          <p:spPr>
            <a:xfrm>
              <a:off x="7830" y="1281"/>
              <a:ext cx="3613" cy="88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3" name="文本框 292"/>
            <p:cNvSpPr txBox="1"/>
            <p:nvPr/>
          </p:nvSpPr>
          <p:spPr>
            <a:xfrm>
              <a:off x="7830" y="1362"/>
              <a:ext cx="3613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indent="0" algn="ctr"/>
              <a:r>
                <a:rPr 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rPr>
                <a:t>NFT+GameFi</a:t>
              </a:r>
              <a:endParaRPr lang="zh-CN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6210300" y="1565275"/>
            <a:ext cx="2294255" cy="563245"/>
            <a:chOff x="7830" y="1281"/>
            <a:chExt cx="3613" cy="887"/>
          </a:xfrm>
        </p:grpSpPr>
        <p:sp>
          <p:nvSpPr>
            <p:cNvPr id="295" name="圆角矩形 294"/>
            <p:cNvSpPr/>
            <p:nvPr/>
          </p:nvSpPr>
          <p:spPr>
            <a:xfrm>
              <a:off x="7830" y="1281"/>
              <a:ext cx="3613" cy="88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6" name="文本框 295"/>
            <p:cNvSpPr txBox="1"/>
            <p:nvPr/>
          </p:nvSpPr>
          <p:spPr>
            <a:xfrm>
              <a:off x="8014" y="1362"/>
              <a:ext cx="3429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indent="0" algn="ctr"/>
              <a:r>
                <a:rPr lang="zh-CN" sz="2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方正兰亭黑_GBK" panose="02000000000000000000" charset="-122"/>
                  <a:ea typeface="方正兰亭黑_GBK" panose="02000000000000000000" charset="-122"/>
                </a:rPr>
                <a:t>Play-to-earn</a:t>
              </a:r>
              <a:endParaRPr lang="zh-CN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" y="985580"/>
            <a:ext cx="12192000" cy="60953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294" y="455494"/>
            <a:ext cx="11894220" cy="5946481"/>
          </a:xfrm>
          <a:prstGeom prst="rect">
            <a:avLst/>
          </a:prstGeom>
        </p:spPr>
      </p:pic>
      <p:pic>
        <p:nvPicPr>
          <p:cNvPr id="14" name="图片 9" descr="3be0f6ef27af7643a542c9ce1a34fbf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5370" y="-219075"/>
            <a:ext cx="4740910" cy="43656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085" y="-2577072"/>
            <a:ext cx="3936352" cy="2070816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2345690" y="3848735"/>
            <a:ext cx="75006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THANKS</a:t>
            </a:r>
            <a:endParaRPr lang="en-US" sz="66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汉仪铸字木头人W" panose="00020600040101010101" charset="-122"/>
              <a:ea typeface="汉仪铸字木头人W" panose="00020600040101010101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pic>
        <p:nvPicPr>
          <p:cNvPr id="6" name="图片 5" descr="微信图片_202110192300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9440" y="79375"/>
            <a:ext cx="1132205" cy="110299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2268220" y="4907280"/>
            <a:ext cx="7500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b="1"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打造基于DeFi、NFT、GameFi的生态系统和通证激励模型</a:t>
            </a:r>
            <a:endParaRPr b="1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pic>
        <p:nvPicPr>
          <p:cNvPr id="17" name="图片 16" descr="28060f179439907ca5cea38d21fcd797e016b76c2761f2-dl7vqJ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720000" flipH="1">
            <a:off x="99695" y="4687570"/>
            <a:ext cx="3198495" cy="3198495"/>
          </a:xfrm>
          <a:prstGeom prst="rect">
            <a:avLst/>
          </a:prstGeom>
        </p:spPr>
      </p:pic>
      <p:pic>
        <p:nvPicPr>
          <p:cNvPr id="25" name="图片 24" descr="28060f179439907ca5cea38d21fcd797e016b76c2761f2-dl7vqJ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80000">
            <a:off x="8931275" y="5255895"/>
            <a:ext cx="2245360" cy="224536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2268220" y="5275580"/>
            <a:ext cx="75006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sz="1200" b="1" dirty="0">
                <a:solidFill>
                  <a:schemeClr val="bg1">
                    <a:lumMod val="7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Create an ecosystem and token incentive model based on DeFi, NFT, and GameFi</a:t>
            </a:r>
            <a:endParaRPr sz="1200" b="1" dirty="0">
              <a:solidFill>
                <a:schemeClr val="bg1">
                  <a:lumMod val="7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827780" y="6301740"/>
            <a:ext cx="4745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V1.1 </a:t>
            </a:r>
            <a:r>
              <a:rPr lang="zh-CN" altLang="en-US" b="1"/>
              <a:t>将会持续更新，请以最新版本为准。</a:t>
            </a:r>
            <a:endParaRPr lang="zh-CN" altLang="en-US" b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" name="文本框 20"/>
          <p:cNvSpPr txBox="1"/>
          <p:nvPr/>
        </p:nvSpPr>
        <p:spPr>
          <a:xfrm>
            <a:off x="2345055" y="2480945"/>
            <a:ext cx="7500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360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</a:rPr>
              <a:t>第一节</a:t>
            </a:r>
            <a:endParaRPr lang="zh-CN" sz="360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45690" y="3126105"/>
            <a:ext cx="75006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54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行业背景</a:t>
            </a:r>
            <a:endParaRPr lang="zh-CN" sz="54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汉仪铸字木头人W" panose="00020600040101010101" charset="-122"/>
              <a:ea typeface="汉仪铸字木头人W" panose="00020600040101010101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639695" y="4221480"/>
            <a:ext cx="69107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b="1"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Create an ecosystem and token incentive model based on DeFi, NFT, and GameFi</a:t>
            </a:r>
            <a:endParaRPr b="1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pic>
        <p:nvPicPr>
          <p:cNvPr id="6" name="图片 5" descr="微信图片_202110192300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0640" y="580390"/>
            <a:ext cx="1950720" cy="1900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1266" y="-370006"/>
            <a:ext cx="11894220" cy="5946481"/>
          </a:xfrm>
          <a:prstGeom prst="rect">
            <a:avLst/>
          </a:prstGeom>
        </p:spPr>
      </p:pic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517650" y="451485"/>
            <a:ext cx="420497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/>
            <a:r>
              <a:rPr lang="en-US" altLang="zh-CN" sz="2400" b="1" spc="28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字魂59号-创粗黑" panose="00000500000000000000" pitchFamily="2" charset="-122"/>
              </a:rPr>
              <a:t>Millionaire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·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区块链背景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55"/>
          <a:stretch>
            <a:fillRect/>
          </a:stretch>
        </p:blipFill>
        <p:spPr>
          <a:xfrm>
            <a:off x="448310" y="1478915"/>
            <a:ext cx="6739890" cy="4798695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7188200" y="3238500"/>
            <a:ext cx="4518025" cy="2425700"/>
            <a:chOff x="11542" y="5101"/>
            <a:chExt cx="7115" cy="3820"/>
          </a:xfrm>
        </p:grpSpPr>
        <p:sp>
          <p:nvSpPr>
            <p:cNvPr id="15" name="矩形 14"/>
            <p:cNvSpPr/>
            <p:nvPr/>
          </p:nvSpPr>
          <p:spPr>
            <a:xfrm>
              <a:off x="11542" y="5101"/>
              <a:ext cx="7115" cy="3820"/>
            </a:xfrm>
            <a:prstGeom prst="rect">
              <a:avLst/>
            </a:prstGeom>
            <a:solidFill>
              <a:srgbClr val="002060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800" y="5304"/>
              <a:ext cx="6598" cy="3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l">
                <a:lnSpc>
                  <a:spcPct val="150000"/>
                </a:lnSpc>
                <a:buClrTx/>
                <a:buSzTx/>
                <a:buFontTx/>
              </a:pPr>
              <a:r>
                <a:rPr lang="zh-CN"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资产数字化趋势已经形成，物联网、大数据、人工智能和资产安全需求推动资产数字化</a:t>
              </a:r>
              <a:r>
                <a:rPr lang="en-US" altLang="zh-CN"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,</a:t>
              </a:r>
              <a:r>
                <a:rPr lang="en-US" altLang="zh-CN"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截至2022年，全球加密数字资产种类超过11000种，资产规模巅峰时期达到万亿美元</a:t>
              </a:r>
              <a:endParaRPr lang="en-US" altLang="zh-CN"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1913885" y="3238746"/>
            <a:ext cx="3809294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lang="zh-CN"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区块链</a:t>
            </a:r>
            <a:r>
              <a:rPr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加密数字资产投资者人数保守估计超过 3 亿</a:t>
            </a:r>
            <a:endParaRPr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166745" y="2531745"/>
            <a:ext cx="1302385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sz="4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字魂59号-创粗黑" panose="00000500000000000000" pitchFamily="2" charset="-122"/>
              </a:rPr>
              <a:t>3亿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字魂59号-创粗黑" panose="00000500000000000000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13250" y="4046466"/>
            <a:ext cx="3809294" cy="414020"/>
          </a:xfrm>
          <a:prstGeom prst="rect">
            <a:avLst/>
          </a:prstGeom>
        </p:spPr>
        <p:txBody>
          <a:bodyPr wrap="square">
            <a:spAutoFit/>
          </a:bodyPr>
          <a:p>
            <a:pPr algn="dist">
              <a:lnSpc>
                <a:spcPct val="150000"/>
              </a:lnSpc>
            </a:pPr>
            <a:r>
              <a:rPr sz="1400"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Blockchain background</a:t>
            </a:r>
            <a:endParaRPr sz="1400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094980" y="2188210"/>
            <a:ext cx="46583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48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万亿美元</a:t>
            </a:r>
            <a:endParaRPr sz="48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pic>
        <p:nvPicPr>
          <p:cNvPr id="17" name="图片 16" descr="098064f15f434bdfc95f1609bd4b09efadd773251746-Baa96j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2137410"/>
            <a:ext cx="838835" cy="88074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760000">
            <a:off x="-2605405" y="6090920"/>
            <a:ext cx="6617970" cy="330898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38010" y="6114415"/>
            <a:ext cx="6617970" cy="3308985"/>
          </a:xfrm>
          <a:prstGeom prst="rect">
            <a:avLst/>
          </a:prstGeom>
        </p:spPr>
      </p:pic>
      <p:pic>
        <p:nvPicPr>
          <p:cNvPr id="4" name="图片 3" descr="C:/Users/admin/AppData/Local/Temp/kaimatting/20211021110804/output_aiMatting_20211021110819.pngoutput_aiMatting_202110211108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220" y="4160520"/>
            <a:ext cx="958215" cy="15449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4800000">
            <a:off x="7425690" y="122555"/>
            <a:ext cx="3536950" cy="3918585"/>
          </a:xfrm>
          <a:prstGeom prst="rect">
            <a:avLst/>
          </a:prstGeom>
        </p:spPr>
      </p:pic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517650" y="451485"/>
            <a:ext cx="588454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 ·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DeFi的持续繁荣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517650" y="1400175"/>
            <a:ext cx="5080000" cy="5835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sz="3200" b="1" dirty="0">
                <a:ln w="19050">
                  <a:solidFill>
                    <a:schemeClr val="bg1"/>
                  </a:solidFill>
                </a:ln>
                <a:solidFill>
                  <a:srgbClr val="F63A56"/>
                </a:solidFill>
                <a:latin typeface="微软雅黑" panose="020B0503020204020204" charset="-122"/>
                <a:ea typeface="微软雅黑" panose="020B0503020204020204" charset="-122"/>
                <a:cs typeface="汉仪铸字木头人W" panose="00020600040101010101" charset="-122"/>
              </a:rPr>
              <a:t>去中心化金融</a:t>
            </a:r>
            <a:endParaRPr sz="3200" b="1" dirty="0">
              <a:ln w="19050">
                <a:solidFill>
                  <a:schemeClr val="bg1"/>
                </a:solidFill>
              </a:ln>
              <a:solidFill>
                <a:srgbClr val="F63A56"/>
              </a:solidFill>
              <a:latin typeface="微软雅黑" panose="020B0503020204020204" charset="-122"/>
              <a:ea typeface="微软雅黑" panose="020B0503020204020204" charset="-122"/>
              <a:cs typeface="汉仪铸字木头人W" panose="0002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2160270"/>
            <a:ext cx="5201285" cy="2536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50000"/>
              </a:prstClr>
            </a:outerShdw>
            <a:reflection blurRad="76200" stA="74000" endA="300" endPos="24000" dir="5400000" sy="-100000" algn="bl" rotWithShape="0"/>
          </a:effectLst>
        </p:spPr>
      </p:pic>
      <p:sp>
        <p:nvSpPr>
          <p:cNvPr id="4" name="文本框 3"/>
          <p:cNvSpPr txBox="1"/>
          <p:nvPr/>
        </p:nvSpPr>
        <p:spPr>
          <a:xfrm>
            <a:off x="4126865" y="1700530"/>
            <a:ext cx="5080000" cy="2527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en-US" sz="1050" b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</a:rPr>
              <a:t>Decentralized Finance</a:t>
            </a:r>
            <a:endParaRPr lang="en-US" altLang="en-US" sz="1050" b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077075" y="2160270"/>
            <a:ext cx="4518025" cy="2537460"/>
            <a:chOff x="11542" y="5101"/>
            <a:chExt cx="7115" cy="3820"/>
          </a:xfrm>
        </p:grpSpPr>
        <p:sp>
          <p:nvSpPr>
            <p:cNvPr id="15" name="矩形 14"/>
            <p:cNvSpPr/>
            <p:nvPr/>
          </p:nvSpPr>
          <p:spPr>
            <a:xfrm>
              <a:off x="11542" y="5101"/>
              <a:ext cx="7115" cy="3820"/>
            </a:xfrm>
            <a:prstGeom prst="rect">
              <a:avLst/>
            </a:prstGeom>
            <a:solidFill>
              <a:srgbClr val="002060">
                <a:alpha val="7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800" y="5304"/>
              <a:ext cx="6598" cy="326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 algn="l">
                <a:lnSpc>
                  <a:spcPct val="150000"/>
                </a:lnSpc>
                <a:buClrTx/>
                <a:buSzTx/>
                <a:buFontTx/>
              </a:pPr>
              <a:r>
                <a:rPr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DeFi</a:t>
              </a:r>
              <a:r>
                <a:rPr lang="en-US"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	</a:t>
              </a:r>
              <a:r>
                <a:rPr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利用智能合约让数字资产在区块链网络中重建传统金融秩序，并且互相产生协同效应。DeFi利用智能合约让数字资产在区块链网络中重建传统金融秩序，并且互相产生协同效应。</a:t>
              </a:r>
              <a:endParaRPr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1505585" y="4834890"/>
            <a:ext cx="10083165" cy="79375"/>
          </a:xfrm>
          <a:prstGeom prst="rect">
            <a:avLst/>
          </a:prstGeom>
          <a:solidFill>
            <a:schemeClr val="bg1"/>
          </a:solidFill>
          <a:ln>
            <a:solidFill>
              <a:srgbClr val="EE6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341120" y="5085715"/>
            <a:ext cx="10089515" cy="506730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lnSpc>
                <a:spcPct val="150000"/>
              </a:lnSpc>
              <a:buClrTx/>
              <a:buSzTx/>
              <a:buFontTx/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DeFi去中心化金融具有代码中立开源，去中心化运行，无中心化监管，去中心化自治等特质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20820000">
            <a:off x="-403860" y="3379470"/>
            <a:ext cx="3536950" cy="391858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5480000">
            <a:off x="8721725" y="3947160"/>
            <a:ext cx="3536950" cy="3918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517650" y="451485"/>
            <a:ext cx="543750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·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NFT驱动下的GameFi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pic>
        <p:nvPicPr>
          <p:cNvPr id="3" name="图片 2" descr="eaa1ed14b2f1164ce93981761438d0af13b9427120639-6fSJh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0800" y="1659890"/>
            <a:ext cx="2515870" cy="268732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4680585" y="2588895"/>
            <a:ext cx="6801171" cy="2947035"/>
            <a:chOff x="11542" y="5101"/>
            <a:chExt cx="7115" cy="3820"/>
          </a:xfrm>
        </p:grpSpPr>
        <p:sp>
          <p:nvSpPr>
            <p:cNvPr id="15" name="矩形 14"/>
            <p:cNvSpPr/>
            <p:nvPr/>
          </p:nvSpPr>
          <p:spPr>
            <a:xfrm>
              <a:off x="11542" y="5101"/>
              <a:ext cx="7115" cy="3820"/>
            </a:xfrm>
            <a:prstGeom prst="rect">
              <a:avLst/>
            </a:prstGeom>
            <a:solidFill>
              <a:srgbClr val="002060">
                <a:alpha val="4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1800" y="5304"/>
              <a:ext cx="6598" cy="95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 algn="l">
                <a:lnSpc>
                  <a:spcPct val="150000"/>
                </a:lnSpc>
                <a:buClrTx/>
                <a:buSzTx/>
                <a:buFontTx/>
              </a:pPr>
              <a:r>
                <a:rPr sz="2800" b="1"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GameFi</a:t>
              </a:r>
              <a:r>
                <a:rPr lang="zh-CN" sz="2800" b="1"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在</a:t>
              </a:r>
              <a:r>
                <a:rPr lang="en-US" altLang="zh-CN" sz="2800" b="1"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NFT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的加成下开始</a:t>
              </a:r>
              <a:r>
                <a:rPr lang="zh-CN" sz="2800" b="1" dirty="0">
                  <a:solidFill>
                    <a:schemeClr val="bg1"/>
                  </a:solidFill>
                  <a:latin typeface="方正兰亭黑_GBK" panose="02000000000000000000" charset="-122"/>
                  <a:ea typeface="方正兰亭黑_GBK" panose="02000000000000000000" charset="-122"/>
                  <a:cs typeface="方正兰亭黑_GBK" panose="02000000000000000000" charset="-122"/>
                  <a:sym typeface="字魂59号-创粗黑" panose="00000500000000000000" pitchFamily="2" charset="-122"/>
                </a:rPr>
                <a:t>盛行</a:t>
              </a:r>
              <a:endParaRPr lang="zh-CN" sz="2800" b="1"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4543425" y="1659890"/>
            <a:ext cx="16300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48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NFT</a:t>
            </a:r>
            <a:endParaRPr sz="48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97585" y="4613910"/>
            <a:ext cx="3162300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50000"/>
              </a:lnSpc>
            </a:pPr>
            <a:r>
              <a:rPr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具有不可分割、不可替代、独一无二等特点</a:t>
            </a:r>
            <a:endParaRPr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967725" y="1898261"/>
            <a:ext cx="3809294" cy="506730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150000"/>
              </a:lnSpc>
            </a:pPr>
            <a:r>
              <a:rPr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Non-Fungible Token</a:t>
            </a:r>
            <a:endParaRPr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021580" y="3604895"/>
            <a:ext cx="6212205" cy="1753235"/>
          </a:xfrm>
          <a:prstGeom prst="rect">
            <a:avLst/>
          </a:prstGeom>
        </p:spPr>
        <p:txBody>
          <a:bodyPr wrap="square">
            <a:spAutoFit/>
          </a:bodyPr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将金融产品以游戏的方式呈现，将 DeFi 的规则游戏化，如使用 NFT 装备提升收益、引入对战模式等，相比传统流动性挖矿而言，GameFi 项目与用户的互动性更强，也有着更高的趣味性。</a:t>
            </a:r>
            <a:endParaRPr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9200000">
            <a:off x="9458960" y="362585"/>
            <a:ext cx="3536950" cy="39185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7520000">
            <a:off x="-222885" y="3575685"/>
            <a:ext cx="3536950" cy="3918585"/>
          </a:xfrm>
          <a:prstGeom prst="rect">
            <a:avLst/>
          </a:prstGeom>
        </p:spPr>
      </p:pic>
      <p:pic>
        <p:nvPicPr>
          <p:cNvPr id="12" name="图片 11" descr="C:/Users/admin/AppData/Local/Temp/kaimatting/20211021110437/output_aiMatting_20211021110451.pngoutput_aiMatting_2021102111045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50220" y="1303020"/>
            <a:ext cx="1418590" cy="2038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" name="文本框 20"/>
          <p:cNvSpPr txBox="1"/>
          <p:nvPr/>
        </p:nvSpPr>
        <p:spPr>
          <a:xfrm>
            <a:off x="2345055" y="2480945"/>
            <a:ext cx="7500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360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</a:rPr>
              <a:t>第二节</a:t>
            </a:r>
            <a:endParaRPr lang="zh-CN" sz="360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45690" y="3126105"/>
            <a:ext cx="75006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54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关于</a:t>
            </a:r>
            <a:r>
              <a:rPr lang="en-US" altLang="zh-CN" sz="54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汉仪铸字木头人W" panose="00020600040101010101" charset="-122"/>
                <a:ea typeface="汉仪铸字木头人W" panose="00020600040101010101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Millionaire</a:t>
            </a:r>
            <a:endParaRPr lang="en-US" altLang="zh-CN" sz="54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汉仪铸字木头人W" panose="00020600040101010101" charset="-122"/>
              <a:ea typeface="汉仪铸字木头人W" panose="00020600040101010101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639695" y="4221480"/>
            <a:ext cx="69107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b="1" dirty="0">
                <a:solidFill>
                  <a:schemeClr val="bg1"/>
                </a:solidFill>
                <a:latin typeface="方正兰亭黑_GBK" panose="02000000000000000000" charset="-122"/>
                <a:ea typeface="方正兰亭黑_GBK" panose="02000000000000000000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Create an ecosystem and token incentive model based on DeFi, NFT, and GameFi</a:t>
            </a:r>
            <a:endParaRPr b="1" dirty="0">
              <a:solidFill>
                <a:schemeClr val="bg1"/>
              </a:solidFill>
              <a:latin typeface="方正兰亭黑_GBK" panose="02000000000000000000" charset="-122"/>
              <a:ea typeface="方正兰亭黑_GBK" panose="02000000000000000000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0" y="3604895"/>
            <a:ext cx="12192000" cy="2947035"/>
          </a:xfrm>
          <a:prstGeom prst="rect">
            <a:avLst/>
          </a:prstGeom>
          <a:solidFill>
            <a:srgbClr val="00206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fadb0f0b1ea625395841db4427e3b6f07f76129b3a4a3-H1m17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42900" y="0"/>
            <a:ext cx="7244715" cy="594550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623560" y="2498090"/>
            <a:ext cx="6306820" cy="829945"/>
          </a:xfrm>
          <a:prstGeom prst="rect">
            <a:avLst/>
          </a:prstGeom>
        </p:spPr>
        <p:txBody>
          <a:bodyPr wrap="square">
            <a:spAutoFit/>
          </a:bodyPr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DeFi+NFT+GameFi</a:t>
            </a:r>
            <a:endParaRPr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433060" y="1843405"/>
            <a:ext cx="49930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48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 大富翁</a:t>
            </a:r>
            <a:r>
              <a:rPr lang="zh-CN" sz="24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汉仪铸字木头人W" panose="00020600040101010101" charset="-122"/>
                <a:sym typeface="字魂59号-创粗黑" panose="00000500000000000000" pitchFamily="2" charset="-122"/>
              </a:rPr>
              <a:t>简介</a:t>
            </a:r>
            <a:endParaRPr lang="zh-CN" sz="2400" b="1" dirty="0"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汉仪铸字木头人W" panose="00020600040101010101" charset="-122"/>
              <a:sym typeface="字魂59号-创粗黑" panose="00000500000000000000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722620" y="3328035"/>
            <a:ext cx="3524885" cy="76200"/>
          </a:xfrm>
          <a:prstGeom prst="rect">
            <a:avLst/>
          </a:prstGeom>
          <a:solidFill>
            <a:srgbClr val="00206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722620" y="3757295"/>
            <a:ext cx="5869940" cy="2676525"/>
          </a:xfrm>
          <a:prstGeom prst="rect">
            <a:avLst/>
          </a:prstGeom>
        </p:spPr>
        <p:txBody>
          <a:bodyPr wrap="square">
            <a:spAutoFit/>
          </a:bodyPr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lang="en-US" alt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“</a:t>
            </a:r>
            <a:r>
              <a:rPr 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孩之宝</a:t>
            </a:r>
            <a:r>
              <a:rPr lang="en-US" alt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”</a:t>
            </a:r>
            <a:r>
              <a:rPr 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大富翁区块链实验室</a:t>
            </a:r>
            <a:r>
              <a:rPr lang="zh-CN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致力</a:t>
            </a:r>
            <a:r>
              <a:rPr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打造一个DeFi+NFT+GameFi为基础的创新性更强，拓展性更好的金融平台。通过全方位基础功能和多元化经济模型，创造多资产互通的自治管理系统，建立一个完善的DeFi的生态系统，提供完备的去中心化金融基础设施，成为DeFi领域的聚合交易之王，为现有加密数字货币的价值流转创造更多可能性，让更多人共享区块链技术发展背景下的利益共享！</a:t>
            </a:r>
            <a:endParaRPr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517650" y="451485"/>
            <a:ext cx="420497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</a:t>
            </a:r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· </a:t>
            </a: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大富翁介绍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9200000">
            <a:off x="7934960" y="-458470"/>
            <a:ext cx="3536950" cy="39185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5240000">
            <a:off x="1130300" y="3684905"/>
            <a:ext cx="3536950" cy="3918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" name="图片 24" descr="28060f179439907ca5cea38d21fcd797e016b76c2761f2-dl7vqJ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500000" flipH="1">
            <a:off x="40640" y="1183640"/>
            <a:ext cx="2145665" cy="2145665"/>
          </a:xfrm>
          <a:prstGeom prst="rect">
            <a:avLst/>
          </a:prstGeom>
        </p:spPr>
      </p:pic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1517650" y="451485"/>
            <a:ext cx="669671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l"/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Millionaire ·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 技术创新（详见白皮书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ea"/>
                <a:sym typeface="字魂59号-创粗黑" panose="00000500000000000000" pitchFamily="2" charset="-122"/>
              </a:rPr>
              <a:t>）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cs typeface="+mn-ea"/>
              <a:sym typeface="字魂59号-创粗黑" panose="00000500000000000000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770370" y="1656715"/>
            <a:ext cx="10089515" cy="3830955"/>
          </a:xfrm>
          <a:prstGeom prst="rect">
            <a:avLst/>
          </a:prstGeom>
        </p:spPr>
        <p:txBody>
          <a:bodyPr wrap="square">
            <a:spAutoFit/>
          </a:bodyPr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独创的匿P2P通信网络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新型数据结构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安全高效的自主共识机制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新型抗量子攻击密码算法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匿名交易隐私保护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高级图灵完备智能合约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跨链通信和多链融合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多种Token分配手段和方法</a:t>
            </a:r>
            <a:endParaRPr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  <a:p>
            <a:pPr marL="285750" lvl="0" indent="-285750" algn="l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兰亭黑_GBK" panose="02000000000000000000" charset="-122"/>
                <a:ea typeface="方正兰亭黑_GBK" panose="02000000000000000000" charset="-122"/>
                <a:cs typeface="方正兰亭黑_GBK" panose="02000000000000000000" charset="-122"/>
                <a:sym typeface="字魂59号-创粗黑" panose="00000500000000000000" pitchFamily="2" charset="-122"/>
              </a:rPr>
              <a:t>开放通用接口</a:t>
            </a:r>
            <a:endParaRPr lang="zh-CN" b="1" dirty="0">
              <a:solidFill>
                <a:schemeClr val="tx1">
                  <a:lumMod val="75000"/>
                  <a:lumOff val="25000"/>
                </a:schemeClr>
              </a:solidFill>
              <a:latin typeface="方正兰亭黑_GBK" panose="02000000000000000000" charset="-122"/>
              <a:ea typeface="方正兰亭黑_GBK" panose="02000000000000000000" charset="-122"/>
              <a:cs typeface="方正兰亭黑_GBK" panose="02000000000000000000" charset="-122"/>
              <a:sym typeface="字魂59号-创粗黑" panose="00000500000000000000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19200000">
            <a:off x="3896360" y="513080"/>
            <a:ext cx="3536950" cy="39185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635" y="5655068"/>
            <a:ext cx="3936352" cy="207081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0"/>
          <a:stretch>
            <a:fillRect/>
          </a:stretch>
        </p:blipFill>
        <p:spPr>
          <a:xfrm rot="2340000">
            <a:off x="9495155" y="3641090"/>
            <a:ext cx="3536950" cy="3918585"/>
          </a:xfrm>
          <a:prstGeom prst="rect">
            <a:avLst/>
          </a:prstGeom>
        </p:spPr>
      </p:pic>
      <p:pic>
        <p:nvPicPr>
          <p:cNvPr id="3" name="图片 2" descr="C:\Users\Administrator\桌面\游戏角色\大富翁.png大富翁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175577" y="232410"/>
            <a:ext cx="6858000" cy="6679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8621_1*a*1"/>
  <p:tag name="KSO_WM_TEMPLATE_CATEGORY" val="diagram"/>
  <p:tag name="KSO_WM_TEMPLATE_INDEX" val="202086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ab3936cfdd684812816a90192146dfe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2be224ec78524ec6aa6c442169d1d142"/>
  <p:tag name="KSO_WM_UNIT_TEXT_FILL_FORE_SCHEMECOLOR_INDEX_BRIGHTNESS" val="0"/>
  <p:tag name="KSO_WM_UNIT_TEXT_FILL_FORE_SCHEMECOLOR_INDEX" val="13"/>
  <p:tag name="KSO_WM_UNIT_TEXT_FILL_TYPE" val="1"/>
  <p:tag name="KSO_WM_TEMPLATE_ASSEMBLE_XID" val="60656e7b4054ed1e2fb7f9b3"/>
  <p:tag name="KSO_WM_TEMPLATE_ASSEMBLE_GROUPID" val="60656e7b4054ed1e2fb7f9b3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8621_1*i*1"/>
  <p:tag name="KSO_WM_TEMPLATE_CATEGORY" val="diagram"/>
  <p:tag name="KSO_WM_TEMPLATE_INDEX" val="20208621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1},&quot;ReferentInfo&quot;:{&quot;Id&quot;:&quot;39982bc560c14d6093288c68d3375cc3&quot;,&quot;X&quot;:{&quot;Pos&quot;:1},&quot;Y&quot;:{&quot;Pos&quot;:1}},&quot;whChangeMode&quot;:0}"/>
  <p:tag name="KSO_WM_UNIT_PLACING_PICTURE_MD4" val="0"/>
  <p:tag name="KSO_WM_UNIT_DEC_AREA_ID" val="4d7223d3d2d6446ca50273c0eadf8cf9"/>
  <p:tag name="KSO_WM_CHIP_GROUPID" val="5ef20ba6a491bb0086638aec"/>
  <p:tag name="KSO_WM_CHIP_XID" val="5ef20ba6a491bb0086638aed"/>
  <p:tag name="KSO_WM_UNIT_FILL_FORE_SCHEMECOLOR_INDEX_BRIGHTNESS" val="0"/>
  <p:tag name="KSO_WM_UNIT_FILL_FORE_SCHEMECOLOR_INDEX" val="14"/>
  <p:tag name="KSO_WM_UNIT_FILL_TYPE" val="1"/>
  <p:tag name="KSO_WM_UNIT_SHADOW_SCHEMECOLOR_INDEX_BRIGHTNESS" val="0.05"/>
  <p:tag name="KSO_WM_UNIT_SHADOW_SCHEMECOLOR_INDEX" val="13"/>
  <p:tag name="KSO_WM_UNIT_TEXT_FILL_FORE_SCHEMECOLOR_INDEX_BRIGHTNESS" val="0"/>
  <p:tag name="KSO_WM_UNIT_TEXT_FILL_FORE_SCHEMECOLOR_INDEX" val="14"/>
  <p:tag name="KSO_WM_UNIT_TEXT_FILL_TYPE" val="1"/>
  <p:tag name="KSO_WM_UNIT_VALUE" val="867"/>
  <p:tag name="KSO_WM_TEMPLATE_ASSEMBLE_XID" val="60656e7b4054ed1e2fb7f9b3"/>
  <p:tag name="KSO_WM_TEMPLATE_ASSEMBLE_GROUPID" val="60656e7b4054ed1e2fb7f9b3"/>
</p:tagLst>
</file>

<file path=ppt/tags/tag11.xml><?xml version="1.0" encoding="utf-8"?>
<p:tagLst xmlns:p="http://schemas.openxmlformats.org/presentationml/2006/main">
  <p:tag name="KSO_WM_UNIT_TABLE_BEAUTIFY" val="smartTable{14ef90f3-336f-4821-a396-e43f98cda68c}"/>
</p:tagLst>
</file>

<file path=ppt/tags/tag12.xml><?xml version="1.0" encoding="utf-8"?>
<p:tagLst xmlns:p="http://schemas.openxmlformats.org/presentationml/2006/main">
  <p:tag name="KSO_WM_SLIDE_ID" val="diagram20208621_1"/>
  <p:tag name="KSO_WM_TEMPLATE_SUBCATEGORY" val="2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8621"/>
  <p:tag name="KSO_WM_SLIDE_LAYOUT" val="a_d"/>
  <p:tag name="KSO_WM_SLIDE_LAYOUT_CNT" val="1_1"/>
  <p:tag name="KSO_WM_SLIDE_TYPE" val="text"/>
  <p:tag name="KSO_WM_SLIDE_SUBTYPE" val="picTxt"/>
  <p:tag name="KSO_WM_SLIDE_SIZE" val="816*408"/>
  <p:tag name="KSO_WM_SLIDE_POSITION" val="72*60"/>
  <p:tag name="KSO_WM_TEMPLATE_MASTER_TYPE" val="0"/>
  <p:tag name="KSO_WM_TEMPLATE_COLOR_TYPE" val="1"/>
  <p:tag name="KSO_WM_SLIDE_CAN_ADD_NAVIGATION" val="1"/>
  <p:tag name="KSO_WM_SLIDE_BACKGROUND" val="[&quot;general&quot;]"/>
  <p:tag name="KSO_WM_SLIDE_RATIO" val="1.777778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01:32&quot;,&quot;maxSize&quot;:{&quot;size1&quot;:22.199999999999999},&quot;minSize&quot;:{&quot;size1&quot;:20},&quot;normalSize&quot;:{&quot;size1&quot;:22.199999999999999},&quot;subLayout&quot;:[{&quot;id&quot;:&quot;2021-04-01T15:01:32&quot;,&quot;margin&quot;:{&quot;bottom&quot;:0.026000002399086952,&quot;left&quot;:2.5399999618530273,&quot;right&quot;:2.5399999618530273,&quot;top&quot;:1.6929999589920044},&quot;type&quot;:0},{&quot;id&quot;:&quot;2021-04-01T15:01:32&quot;,&quot;margin&quot;:{&quot;bottom&quot;:2.5399999618530273,&quot;left&quot;:3.3870000839233398,&quot;right&quot;:3.3859999179840088,&quot;top&quot;:1.6929999589920044},&quot;type&quot;:0}],&quot;type&quot;:0}"/>
  <p:tag name="KSO_WM_CHIP_INFOS" val="{&quot;layout_type&quot;:&quot;topbottom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019a9812044c4c888696fe8ae9ebfc9c&quot;,&quot;fill_align&quot;:&quot;cm&quot;,&quot;text_align&quot;:&quot;cm&quot;,&quot;text_direction&quot;:&quot;horizontal&quot;,&quot;chip_types&quot;:[&quot;header&quot;]},{&quot;fill_id&quot;:&quot;a4674e56a66a40bc8e1c4bbe660901b2&quot;,&quot;fill_align&quot;:&quot;cm&quot;,&quot;text_align&quot;:&quot;cm&quot;,&quot;text_direction&quot;:&quot;horizontal&quot;,&quot;chip_types&quot;:[&quot;diagram&quot;,&quot;pictext&quot;,&quot;picture&quot;,&quot;chart&quot;,&quot;table&quot;,&quot;video&quot;],&quot;support_features&quot;:[&quot;collage&quot;,&quot;carousel&quot;]}],[{&quot;fill_id&quot;:&quot;019a9812044c4c888696fe8ae9ebfc9c&quot;,&quot;fill_align&quot;:&quot;cm&quot;,&quot;text_align&quot;:&quot;cm&quot;,&quot;text_direction&quot;:&quot;horizontal&quot;,&quot;chip_types&quot;:[&quot;header&quot;]},{&quot;fill_id&quot;:&quot;a4674e56a66a40bc8e1c4bbe660901b2&quot;,&quot;fill_align&quot;:&quot;cm&quot;,&quot;text_align&quot;:&quot;lm&quot;,&quot;text_direction&quot;:&quot;horizontal&quot;,&quot;chip_types&quot;:[&quot;text&quot;]}]]"/>
  <p:tag name="KSO_WM_CHIP_XID" val="5ef20ba6a491bb0086638aed"/>
  <p:tag name="KSO_WM_CHIP_GROUPID" val="5ef20ba6a491bb0086638aec"/>
  <p:tag name="KSO_WM_SLIDE_BK_DARK_LIGHT" val="2"/>
  <p:tag name="KSO_WM_SLIDE_BACKGROUND_TYPE" val="general"/>
  <p:tag name="KSO_WM_SLIDE_SUPPORT_FEATURE_TYPE" val="3"/>
  <p:tag name="KSO_WM_TEMPLATE_ASSEMBLE_XID" val="60656e7b4054ed1e2fb7f9b3"/>
  <p:tag name="KSO_WM_TEMPLATE_ASSEMBLE_GROUPID" val="60656e7b4054ed1e2fb7f9b3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i"/>
  <p:tag name="KSO_WM_UNIT_INDEX" val="1_1"/>
  <p:tag name="KSO_WM_UNIT_ID" val="diagram20160817_3*q_i*1_1"/>
  <p:tag name="KSO_WM_UNIT_LAYERLEVEL" val="1_1"/>
  <p:tag name="KSO_WM_DIAGRAM_GROUP_CODE" val="q1-1"/>
  <p:tag name="KSO_WM_UNIT_FILL_FORE_SCHEMECOLOR_INDEX" val="7"/>
  <p:tag name="KSO_WM_UNIT_FILL_TYPE" val="1"/>
  <p:tag name="KSO_WM_UNIT_DIAGRAM_SCHEMECOLOR_ID" val="5"/>
  <p:tag name="KSO_WM_UNIT_USESOURCEFORMAT_APPLY" val="1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2_2"/>
  <p:tag name="KSO_WM_UNIT_ID" val="diagram20160817_3*q_h_i*1_2_2"/>
  <p:tag name="KSO_WM_UNIT_LAYERLEVEL" val="1_1_1"/>
  <p:tag name="KSO_WM_DIAGRAM_GROUP_CODE" val="q1-1"/>
  <p:tag name="KSO_WM_UNIT_FILL_FORE_SCHEMECOLOR_INDEX" val="5"/>
  <p:tag name="KSO_WM_UNIT_FILL_TYPE" val="1"/>
  <p:tag name="KSO_WM_UNIT_DIAGRAM_SCHEMECOLOR_ID" val="5"/>
  <p:tag name="KSO_WM_UNIT_USESOURCEFORMAT_APPLY" val="1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3_2"/>
  <p:tag name="KSO_WM_UNIT_ID" val="diagram20160817_3*q_h_i*1_3_2"/>
  <p:tag name="KSO_WM_UNIT_LAYERLEVEL" val="1_1_1"/>
  <p:tag name="KSO_WM_DIAGRAM_GROUP_CODE" val="q1-1"/>
  <p:tag name="KSO_WM_UNIT_FILL_FORE_SCHEMECOLOR_INDEX" val="6"/>
  <p:tag name="KSO_WM_UNIT_FILL_TYPE" val="1"/>
  <p:tag name="KSO_WM_UNIT_DIAGRAM_SCHEMECOLOR_ID" val="5"/>
  <p:tag name="KSO_WM_UNIT_USESOURCEFORMAT_APPLY" val="1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60817"/>
  <p:tag name="KSO_WM_UNIT_TYPE" val="q_h_i"/>
  <p:tag name="KSO_WM_UNIT_INDEX" val="1_4_2"/>
  <p:tag name="KSO_WM_UNIT_ID" val="diagram20160817_3*q_h_i*1_4_2"/>
  <p:tag name="KSO_WM_UNIT_LAYERLEVEL" val="1_1_1"/>
  <p:tag name="KSO_WM_DIAGRAM_GROUP_CODE" val="q1-1"/>
  <p:tag name="KSO_WM_UNIT_FILL_FORE_SCHEMECOLOR_INDEX" val="8"/>
  <p:tag name="KSO_WM_UNIT_FILL_TYPE" val="1"/>
  <p:tag name="KSO_WM_UNIT_DIAGRAM_SCHEMECOLOR_ID" val="5"/>
  <p:tag name="KSO_WM_UNIT_USESOURCEFORMAT_APPLY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7415_1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07415"/>
  <p:tag name="KSO_WM_UNIT_VALUE" val="1007"/>
  <p:tag name="KSO_WM_TEMPLATE_ASSEMBLE_XID" val="5eecbaf6a758c1ec0b708b5d"/>
  <p:tag name="KSO_WM_TEMPLATE_ASSEMBLE_GROUPID" val="5eecbaf6a758c1ec0b708b5d"/>
</p:tagLst>
</file>

<file path=ppt/tags/tag18.xml><?xml version="1.0" encoding="utf-8"?>
<p:tagLst xmlns:p="http://schemas.openxmlformats.org/presentationml/2006/main">
  <p:tag name="KSO_WM_UNIT_TABLE_BEAUTIFY" val="smartTable{8276bedf-27ae-4e8f-9384-30e0e0554ca3}"/>
  <p:tag name="KSO_WM_BEAUTIFY_FLAG" val="#wm#"/>
  <p:tag name="KSO_WM_UNIT_TYPE" val="β"/>
  <p:tag name="TABLE_ENDDRAG_ORIGIN_RECT" val="833*222"/>
  <p:tag name="TABLE_ENDDRAG_RECT" val="71*140*833*222"/>
</p:tagLst>
</file>

<file path=ppt/tags/tag1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7415_1*a*1"/>
  <p:tag name="KSO_WM_TEMPLATE_CATEGORY" val="diagram"/>
  <p:tag name="KSO_WM_TEMPLATE_INDEX" val="20207415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25ff7c855224565b34c4025e05b3bbe"/>
  <p:tag name="KSO_WM_ASSEMBLE_CHIP_INDEX" val="0fb2a8ff3f864f029042f89e05eb1087"/>
  <p:tag name="KSO_WM_UNIT_TEXT_FILL_FORE_SCHEMECOLOR_INDEX_BRIGHTNESS" val="0"/>
  <p:tag name="KSO_WM_UNIT_TEXT_FILL_FORE_SCHEMECOLOR_INDEX" val="13"/>
  <p:tag name="KSO_WM_UNIT_TEXT_FILL_TYPE" val="1"/>
  <p:tag name="KSO_WM_TEMPLATE_ASSEMBLE_XID" val="5eecbaf6a758c1ec0b708b5d"/>
  <p:tag name="KSO_WM_TEMPLATE_ASSEMBLE_GROUPID" val="5eecbaf6a758c1ec0b708b5d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8621_1*i*1"/>
  <p:tag name="KSO_WM_TEMPLATE_CATEGORY" val="diagram"/>
  <p:tag name="KSO_WM_TEMPLATE_INDEX" val="20208621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1},&quot;ReferentInfo&quot;:{&quot;Id&quot;:&quot;39982bc560c14d6093288c68d3375cc3&quot;,&quot;X&quot;:{&quot;Pos&quot;:1},&quot;Y&quot;:{&quot;Pos&quot;:1}},&quot;whChangeMode&quot;:0}"/>
  <p:tag name="KSO_WM_UNIT_PLACING_PICTURE_MD4" val="0"/>
  <p:tag name="KSO_WM_UNIT_DEC_AREA_ID" val="4d7223d3d2d6446ca50273c0eadf8cf9"/>
  <p:tag name="KSO_WM_CHIP_GROUPID" val="5ef20ba6a491bb0086638aec"/>
  <p:tag name="KSO_WM_CHIP_XID" val="5ef20ba6a491bb0086638aed"/>
  <p:tag name="KSO_WM_UNIT_FILL_FORE_SCHEMECOLOR_INDEX_BRIGHTNESS" val="0"/>
  <p:tag name="KSO_WM_UNIT_FILL_FORE_SCHEMECOLOR_INDEX" val="14"/>
  <p:tag name="KSO_WM_UNIT_FILL_TYPE" val="1"/>
  <p:tag name="KSO_WM_UNIT_SHADOW_SCHEMECOLOR_INDEX_BRIGHTNESS" val="0.05"/>
  <p:tag name="KSO_WM_UNIT_SHADOW_SCHEMECOLOR_INDEX" val="13"/>
  <p:tag name="KSO_WM_UNIT_TEXT_FILL_FORE_SCHEMECOLOR_INDEX_BRIGHTNESS" val="0"/>
  <p:tag name="KSO_WM_UNIT_TEXT_FILL_FORE_SCHEMECOLOR_INDEX" val="14"/>
  <p:tag name="KSO_WM_UNIT_TEXT_FILL_TYPE" val="1"/>
  <p:tag name="KSO_WM_UNIT_VALUE" val="867"/>
  <p:tag name="KSO_WM_TEMPLATE_ASSEMBLE_XID" val="60656e7b4054ed1e2fb7f9b3"/>
  <p:tag name="KSO_WM_TEMPLATE_ASSEMBLE_GROUPID" val="60656e7b4054ed1e2fb7f9b3"/>
</p:tagLst>
</file>

<file path=ppt/tags/tag20.xml><?xml version="1.0" encoding="utf-8"?>
<p:tagLst xmlns:p="http://schemas.openxmlformats.org/presentationml/2006/main">
  <p:tag name="KSO_WM_BEAUTIFY_FLAG" val="#wm#"/>
  <p:tag name="KSO_WM_TEMPLATE_CATEGORY" val="diagram"/>
  <p:tag name="KSO_WM_TEMPLATE_INDEX" val="20207415"/>
  <p:tag name="KSO_WM_SLIDE_LAYOUT_INFO" val="{&quot;backgroundInfo&quot;:[{&quot;bottom&quot;:0.111111112,&quot;bottomAbs&quot;:false,&quot;left&quot;:0,&quot;leftAbs&quot;:false,&quot;right&quot;:0,&quot;rightAbs&quot;:false,&quot;top&quot;:0.111111112,&quot;topAbs&quot;:false,&quot;type&quot;:&quot;belt&quot;}],&quot;id&quot;:&quot;2020-06-19T21:19:10&quot;,&quot;maxSize&quot;:{&quot;size1&quot;:68.654734018113871},&quot;minSize&quot;:{&quot;size1&quot;:59.754734018113879},&quot;normalSize&quot;:{&quot;size1&quot;:68.654548832928683},&quot;subLayout&quot;:[{&quot;id&quot;:&quot;2020-06-19T21:19:10&quot;,&quot;margin&quot;:{&quot;bottom&quot;:1.2699999809265137,&quot;left&quot;:7.1970000267028809,&quot;right&quot;:7.1970000267028809,&quot;top&quot;:3.809999942779541},&quot;type&quot;:0},{&quot;id&quot;:&quot;2020-06-19T21:19:10&quot;,&quot;margin&quot;:{&quot;bottom&quot;:2.9630000591278076,&quot;left&quot;:7.1970000267028809,&quot;right&quot;:7.1970000267028809,&quot;top&quot;:0},&quot;type&quot;:0}],&quot;type&quot;:0}"/>
  <p:tag name="KSO_WM_SLIDE_BACKGROUND" val="[&quot;belt&quot;]"/>
  <p:tag name="KSO_WM_SLIDE_RATIO" val="1.777778"/>
  <p:tag name="KSO_WM_CHIP_INFOS" val="{&quot;layout_type&quot;:&quot;topbottom&quot;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}"/>
  <p:tag name="KSO_WM_CHIP_XID" val="5ed1ccc37ab0972fba70b1c6"/>
  <p:tag name="KSO_WM_CHIP_FILLPROP" val="[[{&quot;fill_id&quot;:&quot;722accd572074b41a2d4cf8c733c9957&quot;,&quot;fill_align&quot;:&quot;cb&quot;,&quot;text_align&quot;:&quot;cm&quot;,&quot;text_direction&quot;:&quot;horizontal&quot;,&quot;chip_types&quot;:[&quot;diagram&quot;,&quot;pictext&quot;,&quot;picture&quot;,&quot;chart&quot;,&quot;table&quot;,&quot;video&quot;],&quot;support_features&quot;:[&quot;collage&quot;,&quot;carousel&quot;]},{&quot;fill_id&quot;:&quot;164c300f690d423ab1b6e3b65edb0bf9&quot;,&quot;fill_align&quot;:&quot;ct&quot;,&quot;text_align&quot;:&quot;ct&quot;,&quot;text_direction&quot;:&quot;horizontal&quot;,&quot;chip_types&quot;:[&quot;header&quot;]}]]"/>
  <p:tag name="KSO_WM_SLIDE_ID" val="diagram20207415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960*372"/>
  <p:tag name="KSO_WM_SLIDE_POSITION" val="0*84"/>
  <p:tag name="KSO_WM_TAG_VERSION" val="1.0"/>
  <p:tag name="KSO_WM_SLIDE_LAYOUT" val="a_d"/>
  <p:tag name="KSO_WM_SLIDE_LAYOUT_CNT" val="1_1"/>
  <p:tag name="KSO_WM_CHIP_GROUPID" val="5ed8ce2dafe44fab1839c23d"/>
  <p:tag name="KSO_WM_SLIDE_BK_DARK_LIGHT" val="2"/>
  <p:tag name="KSO_WM_SLIDE_BACKGROUND_TYPE" val="belt"/>
  <p:tag name="KSO_WM_SLIDE_SUPPORT_FEATURE_TYPE" val="3"/>
  <p:tag name="KSO_WM_TEMPLATE_ASSEMBLE_XID" val="5eecbaf6a758c1ec0b708b5d"/>
  <p:tag name="KSO_WM_TEMPLATE_ASSEMBLE_GROUPID" val="5eecbaf6a758c1ec0b708b5d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4"/>
  <p:tag name="KSO_WM_UNIT_ID" val="diagram20187762_5*m_i*1_4"/>
  <p:tag name="KSO_WM_TEMPLATE_CATEGORY" val="diagram"/>
  <p:tag name="KSO_WM_TEMPLATE_INDEX" val="20187762"/>
  <p:tag name="KSO_WM_UNIT_LAYERLEVEL" val="1_1"/>
  <p:tag name="KSO_WM_TAG_VERSION" val="1.0"/>
  <p:tag name="KSO_WM_BEAUTIFY_FLAG" val="#wm#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187762_5*m_h_i*1_2_2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23.xml><?xml version="1.0" encoding="utf-8"?>
<p:tagLst xmlns:p="http://schemas.openxmlformats.org/presentationml/2006/main">
  <p:tag name="KSO_WM_UNIT_VALUE" val="78*7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2_1"/>
  <p:tag name="KSO_WM_UNIT_ID" val="diagram20187762_5*m_h_x*1_2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5"/>
  <p:tag name="KSO_WM_UNIT_TEXT_FILL_TYPE" val="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2"/>
  <p:tag name="KSO_WM_UNIT_ID" val="diagram20187762_5*m_h_i*1_3_2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4"/>
  <p:tag name="KSO_WM_UNIT_TEXT_FILL_TYPE" val="1"/>
</p:tagLst>
</file>

<file path=ppt/tags/tag25.xml><?xml version="1.0" encoding="utf-8"?>
<p:tagLst xmlns:p="http://schemas.openxmlformats.org/presentationml/2006/main">
  <p:tag name="KSO_WM_UNIT_VALUE" val="66*66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3_1"/>
  <p:tag name="KSO_WM_UNIT_ID" val="diagram20187762_5*m_h_x*1_3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5"/>
  <p:tag name="KSO_WM_UNIT_TEXT_FILL_TYPE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4_2"/>
  <p:tag name="KSO_WM_UNIT_ID" val="diagram20187762_5*m_h_i*1_4_2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4"/>
  <p:tag name="KSO_WM_UNIT_TEXT_FILL_TYPE" val="1"/>
</p:tagLst>
</file>

<file path=ppt/tags/tag27.xml><?xml version="1.0" encoding="utf-8"?>
<p:tagLst xmlns:p="http://schemas.openxmlformats.org/presentationml/2006/main">
  <p:tag name="KSO_WM_UNIT_VALUE" val="78*7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4_1"/>
  <p:tag name="KSO_WM_UNIT_ID" val="diagram20187762_5*m_h_x*1_4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5"/>
  <p:tag name="KSO_WM_UNIT_TEXT_FILL_TYPE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5_2"/>
  <p:tag name="KSO_WM_UNIT_ID" val="diagram20187762_5*m_h_i*1_5_2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4"/>
  <p:tag name="KSO_WM_UNIT_TEXT_FILL_TYPE" val="1"/>
</p:tagLst>
</file>

<file path=ppt/tags/tag29.xml><?xml version="1.0" encoding="utf-8"?>
<p:tagLst xmlns:p="http://schemas.openxmlformats.org/presentationml/2006/main">
  <p:tag name="KSO_WM_UNIT_VALUE" val="78*78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5_1"/>
  <p:tag name="KSO_WM_UNIT_ID" val="diagram20187762_5*m_h_x*1_5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5"/>
  <p:tag name="KSO_WM_UNIT_TEXT_FILL_TYPE" val="1"/>
</p:tagLst>
</file>

<file path=ppt/tags/tag3.xml><?xml version="1.0" encoding="utf-8"?>
<p:tagLst xmlns:p="http://schemas.openxmlformats.org/presentationml/2006/main">
  <p:tag name="KSO_WM_UNIT_TABLE_BEAUTIFY" val="smartTable{30b58d42-eab9-4952-ad10-9e17bec48768}"/>
  <p:tag name="KSO_WM_BEAUTIFY_FLAG" val="#wm#"/>
  <p:tag name="KSO_WM_UNIT_TYPE" val="β"/>
  <p:tag name="TABLE_SKINIDX" val="3"/>
  <p:tag name="TABLE_COLORIDX" val="c"/>
  <p:tag name="TABLE_ENDDRAG_ORIGIN_RECT" val="739*250"/>
  <p:tag name="TABLE_ENDDRAG_RECT" val="128*206*739*250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i"/>
  <p:tag name="KSO_WM_UNIT_INDEX" val="1_3"/>
  <p:tag name="KSO_WM_UNIT_ID" val="diagram20187762_5*m_i*1_3"/>
  <p:tag name="KSO_WM_TEMPLATE_CATEGORY" val="diagram"/>
  <p:tag name="KSO_WM_TEMPLATE_INDEX" val="20187762"/>
  <p:tag name="KSO_WM_UNIT_LAYERLEVEL" val="1_1"/>
  <p:tag name="KSO_WM_TAG_VERSION" val="1.0"/>
  <p:tag name="KSO_WM_BEAUTIFY_FLAG" val="#wm#"/>
  <p:tag name="KSO_WM_UNIT_FILL_FORE_SCHEMECOLOR_INDEX" val="5"/>
  <p:tag name="KSO_WM_UNIT_FILL_TYPE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20187762_5*m_h_i*1_1_2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4"/>
  <p:tag name="KSO_WM_UNIT_TEXT_FILL_TYPE" val="1"/>
</p:tagLst>
</file>

<file path=ppt/tags/tag32.xml><?xml version="1.0" encoding="utf-8"?>
<p:tagLst xmlns:p="http://schemas.openxmlformats.org/presentationml/2006/main">
  <p:tag name="KSO_WM_UNIT_VALUE" val="47*47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1_1"/>
  <p:tag name="KSO_WM_UNIT_ID" val="diagram20187762_5*m_h_x*1_1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5"/>
  <p:tag name="KSO_WM_UNIT_TEXT_FILL_TYPE" val="1"/>
</p:tagLst>
</file>

<file path=ppt/tags/tag33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1_1"/>
  <p:tag name="KSO_WM_UNIT_ID" val="diagram20187762_5*m_h_f*1_1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34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1_1"/>
  <p:tag name="KSO_WM_UNIT_ID" val="diagram20187762_5*m_h_a*1_1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</p:tagLst>
</file>

<file path=ppt/tags/tag35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2_1"/>
  <p:tag name="KSO_WM_UNIT_ID" val="diagram20187762_5*m_h_f*1_2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36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2_1"/>
  <p:tag name="KSO_WM_UNIT_ID" val="diagram20187762_5*m_h_a*1_2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5"/>
  <p:tag name="KSO_WM_UNIT_TEXT_FILL_TYPE" val="1"/>
</p:tagLst>
</file>

<file path=ppt/tags/tag37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4_1"/>
  <p:tag name="KSO_WM_UNIT_ID" val="diagram20187762_5*m_h_f*1_4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38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4_1"/>
  <p:tag name="KSO_WM_UNIT_ID" val="diagram20187762_5*m_h_a*1_4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6_1"/>
  <p:tag name="KSO_WM_UNIT_ID" val="diagram20187762_5*m_h_i*1_6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3"/>
  <p:tag name="KSO_WM_UNIT_FILL_TYPE" val="1"/>
  <p:tag name="KSO_WM_UNIT_TEXT_FILL_FORE_SCHEMECOLOR_INDEX" val="14"/>
  <p:tag name="KSO_WM_UNIT_TEXT_FILL_TYPE" val="1"/>
</p:tagLst>
</file>

<file path=ppt/tags/tag4.xml><?xml version="1.0" encoding="utf-8"?>
<p:tagLst xmlns:p="http://schemas.openxmlformats.org/presentationml/2006/main">
  <p:tag name="KSO_WM_SLIDE_ID" val="diagram20208621_1"/>
  <p:tag name="KSO_WM_TEMPLATE_SUBCATEGORY" val="2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8621"/>
  <p:tag name="KSO_WM_SLIDE_LAYOUT" val="a_d"/>
  <p:tag name="KSO_WM_SLIDE_LAYOUT_CNT" val="1_1"/>
  <p:tag name="KSO_WM_SLIDE_TYPE" val="text"/>
  <p:tag name="KSO_WM_SLIDE_SUBTYPE" val="picTxt"/>
  <p:tag name="KSO_WM_SLIDE_SIZE" val="816*408"/>
  <p:tag name="KSO_WM_SLIDE_POSITION" val="72*60"/>
  <p:tag name="KSO_WM_TEMPLATE_MASTER_TYPE" val="0"/>
  <p:tag name="KSO_WM_TEMPLATE_COLOR_TYPE" val="1"/>
  <p:tag name="KSO_WM_SLIDE_CAN_ADD_NAVIGATION" val="1"/>
  <p:tag name="KSO_WM_SLIDE_BACKGROUND" val="[&quot;general&quot;]"/>
  <p:tag name="KSO_WM_SLIDE_RATIO" val="1.777778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01:32&quot;,&quot;maxSize&quot;:{&quot;size1&quot;:22.199999999999999},&quot;minSize&quot;:{&quot;size1&quot;:20},&quot;normalSize&quot;:{&quot;size1&quot;:22.199999999999999},&quot;subLayout&quot;:[{&quot;id&quot;:&quot;2021-04-01T15:01:32&quot;,&quot;margin&quot;:{&quot;bottom&quot;:0.026000002399086952,&quot;left&quot;:2.5399999618530273,&quot;right&quot;:2.5399999618530273,&quot;top&quot;:1.6929999589920044},&quot;type&quot;:0},{&quot;id&quot;:&quot;2021-04-01T15:01:32&quot;,&quot;margin&quot;:{&quot;bottom&quot;:2.5399999618530273,&quot;left&quot;:3.3870000839233398,&quot;right&quot;:3.3859999179840088,&quot;top&quot;:1.6929999589920044},&quot;type&quot;:0}],&quot;type&quot;:0}"/>
  <p:tag name="KSO_WM_CHIP_INFOS" val="{&quot;layout_type&quot;:&quot;topbottom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019a9812044c4c888696fe8ae9ebfc9c&quot;,&quot;fill_align&quot;:&quot;cm&quot;,&quot;text_align&quot;:&quot;cm&quot;,&quot;text_direction&quot;:&quot;horizontal&quot;,&quot;chip_types&quot;:[&quot;header&quot;]},{&quot;fill_id&quot;:&quot;a4674e56a66a40bc8e1c4bbe660901b2&quot;,&quot;fill_align&quot;:&quot;cm&quot;,&quot;text_align&quot;:&quot;cm&quot;,&quot;text_direction&quot;:&quot;horizontal&quot;,&quot;chip_types&quot;:[&quot;diagram&quot;,&quot;pictext&quot;,&quot;picture&quot;,&quot;chart&quot;,&quot;table&quot;,&quot;video&quot;],&quot;support_features&quot;:[&quot;collage&quot;,&quot;carousel&quot;]}],[{&quot;fill_id&quot;:&quot;019a9812044c4c888696fe8ae9ebfc9c&quot;,&quot;fill_align&quot;:&quot;cm&quot;,&quot;text_align&quot;:&quot;cm&quot;,&quot;text_direction&quot;:&quot;horizontal&quot;,&quot;chip_types&quot;:[&quot;header&quot;]},{&quot;fill_id&quot;:&quot;a4674e56a66a40bc8e1c4bbe660901b2&quot;,&quot;fill_align&quot;:&quot;cm&quot;,&quot;text_align&quot;:&quot;lm&quot;,&quot;text_direction&quot;:&quot;horizontal&quot;,&quot;chip_types&quot;:[&quot;text&quot;]}]]"/>
  <p:tag name="KSO_WM_CHIP_XID" val="5ef20ba6a491bb0086638aed"/>
  <p:tag name="KSO_WM_CHIP_GROUPID" val="5ef20ba6a491bb0086638aec"/>
  <p:tag name="KSO_WM_SLIDE_BK_DARK_LIGHT" val="2"/>
  <p:tag name="KSO_WM_SLIDE_BACKGROUND_TYPE" val="general"/>
  <p:tag name="KSO_WM_SLIDE_SUPPORT_FEATURE_TYPE" val="3"/>
  <p:tag name="KSO_WM_TEMPLATE_ASSEMBLE_XID" val="60656e7b4054ed1e2fb7f9b3"/>
  <p:tag name="KSO_WM_TEMPLATE_ASSEMBLE_GROUPID" val="60656e7b4054ed1e2fb7f9b3"/>
</p:tagLst>
</file>

<file path=ppt/tags/tag40.xml><?xml version="1.0" encoding="utf-8"?>
<p:tagLst xmlns:p="http://schemas.openxmlformats.org/presentationml/2006/main">
  <p:tag name="KSO_WM_UNIT_VALUE" val="113*114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x"/>
  <p:tag name="KSO_WM_UNIT_INDEX" val="1_6_1"/>
  <p:tag name="KSO_WM_UNIT_ID" val="diagram20187762_5*m_h_x*1_6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41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3_1"/>
  <p:tag name="KSO_WM_UNIT_ID" val="diagram20187762_5*m_h_f*1_3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42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3_1"/>
  <p:tag name="KSO_WM_UNIT_ID" val="diagram20187762_5*m_h_a*1_3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</p:tagLst>
</file>

<file path=ppt/tags/tag43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5_1"/>
  <p:tag name="KSO_WM_UNIT_ID" val="diagram20187762_5*m_h_f*1_5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44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5_1"/>
  <p:tag name="KSO_WM_UNIT_ID" val="diagram20187762_5*m_h_a*1_5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</p:tagLst>
</file>

<file path=ppt/tags/tag45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f"/>
  <p:tag name="KSO_WM_UNIT_INDEX" val="1_6_1"/>
  <p:tag name="KSO_WM_UNIT_ID" val="diagram20187762_5*m_h_f*1_6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46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a"/>
  <p:tag name="KSO_WM_UNIT_INDEX" val="1_6_1"/>
  <p:tag name="KSO_WM_UNIT_ID" val="diagram20187762_5*m_h_a*1_6_1"/>
  <p:tag name="KSO_WM_TEMPLATE_CATEGORY" val="diagram"/>
  <p:tag name="KSO_WM_TEMPLATE_INDEX" val="20187762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13"/>
  <p:tag name="KSO_WM_UNIT_TEXT_FILL_TYPE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i"/>
  <p:tag name="KSO_WM_UNIT_INDEX" val="1_1"/>
  <p:tag name="KSO_WM_UNIT_ID" val="diagram636_5*q_i*1_1"/>
  <p:tag name="KSO_WM_TEMPLATE_CATEGORY" val="diagram"/>
  <p:tag name="KSO_WM_TEMPLATE_INDEX" val="636"/>
  <p:tag name="KSO_WM_UNIT_LAYERLEVEL" val="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i"/>
  <p:tag name="KSO_WM_UNIT_INDEX" val="1_12"/>
  <p:tag name="KSO_WM_UNIT_ID" val="diagram636_5*q_i*1_12"/>
  <p:tag name="KSO_WM_TEMPLATE_CATEGORY" val="diagram"/>
  <p:tag name="KSO_WM_TEMPLATE_INDEX" val="636"/>
  <p:tag name="KSO_WM_UNIT_LAYERLEVEL" val="1_1"/>
  <p:tag name="KSO_WM_TAG_VERSION" val="1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i"/>
  <p:tag name="KSO_WM_UNIT_INDEX" val="1_1"/>
  <p:tag name="KSO_WM_UNIT_ID" val="diagram636_5*q_i*1_1"/>
  <p:tag name="KSO_WM_TEMPLATE_CATEGORY" val="diagram"/>
  <p:tag name="KSO_WM_TEMPLATE_INDEX" val="636"/>
  <p:tag name="KSO_WM_UNIT_LAYERLEVEL" val="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8621_1*a*1"/>
  <p:tag name="KSO_WM_TEMPLATE_CATEGORY" val="diagram"/>
  <p:tag name="KSO_WM_TEMPLATE_INDEX" val="202086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ab3936cfdd684812816a90192146dfe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2be224ec78524ec6aa6c442169d1d142"/>
  <p:tag name="KSO_WM_UNIT_TEXT_FILL_FORE_SCHEMECOLOR_INDEX_BRIGHTNESS" val="0"/>
  <p:tag name="KSO_WM_UNIT_TEXT_FILL_FORE_SCHEMECOLOR_INDEX" val="13"/>
  <p:tag name="KSO_WM_UNIT_TEXT_FILL_TYPE" val="1"/>
  <p:tag name="KSO_WM_TEMPLATE_ASSEMBLE_XID" val="60656e7b4054ed1e2fb7f9b3"/>
  <p:tag name="KSO_WM_TEMPLATE_ASSEMBLE_GROUPID" val="60656e7b4054ed1e2fb7f9b3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i"/>
  <p:tag name="KSO_WM_UNIT_INDEX" val="1_12"/>
  <p:tag name="KSO_WM_UNIT_ID" val="diagram636_5*q_i*1_12"/>
  <p:tag name="KSO_WM_TEMPLATE_CATEGORY" val="diagram"/>
  <p:tag name="KSO_WM_TEMPLATE_INDEX" val="636"/>
  <p:tag name="KSO_WM_UNIT_LAYERLEVEL" val="1_1"/>
  <p:tag name="KSO_WM_TAG_VERSION" val="1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i"/>
  <p:tag name="KSO_WM_UNIT_INDEX" val="1_1"/>
  <p:tag name="KSO_WM_UNIT_ID" val="diagram636_5*q_i*1_1"/>
  <p:tag name="KSO_WM_TEMPLATE_CATEGORY" val="diagram"/>
  <p:tag name="KSO_WM_TEMPLATE_INDEX" val="636"/>
  <p:tag name="KSO_WM_UNIT_LAYERLEVEL" val="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q1-1"/>
  <p:tag name="KSO_WM_UNIT_TYPE" val="q_i"/>
  <p:tag name="KSO_WM_UNIT_INDEX" val="1_12"/>
  <p:tag name="KSO_WM_UNIT_ID" val="diagram636_5*q_i*1_12"/>
  <p:tag name="KSO_WM_TEMPLATE_CATEGORY" val="diagram"/>
  <p:tag name="KSO_WM_TEMPLATE_INDEX" val="636"/>
  <p:tag name="KSO_WM_UNIT_LAYERLEVEL" val="1_1"/>
  <p:tag name="KSO_WM_TAG_VERSION" val="1.0"/>
  <p:tag name="KSO_WM_BEAUTIFY_FLAG" val="#wm#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53.xml><?xml version="1.0" encoding="utf-8"?>
<p:tagLst xmlns:p="http://schemas.openxmlformats.org/presentationml/2006/main">
  <p:tag name="ISPRING_PRESENTATION_TITLE" val="PowerPoint 演示文稿"/>
  <p:tag name="ISPRING_SCORM_RATE_SLIDES" val="0"/>
  <p:tag name="ISPRING_SCORM_RATE_QUIZZES" val="0"/>
  <p:tag name="ISPRING_SCORM_PASSING_SCORE" val="0.000000"/>
  <p:tag name="ISPRING_ULTRA_SCORM_COURSE_ID" val="817BAA74-E9A1-4372-8B95-14EB117A241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OUTPUT_FOLDER" val="D:\ppt\第11批\638327"/>
  <p:tag name="ISPRING_FIRST_PUBLISH" val="1"/>
  <p:tag name="COMMONDATA" val="eyJoZGlkIjoiY2RhNmRjN2M4MDZlY2E5YWY5MGJmNDFkZjlkMWMwYzAifQ==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8621_1*i*1"/>
  <p:tag name="KSO_WM_TEMPLATE_CATEGORY" val="diagram"/>
  <p:tag name="KSO_WM_TEMPLATE_INDEX" val="20208621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H&quot;:{&quot;IsAbs&quot;:true},&quot;DecorateInfoW&quot;:{&quot;IsAbs&quot;:true},&quot;DecorateInfoX&quot;:{&quot;IsAbs&quot;:true,&quot;Pos&quot;:1},&quot;DecorateInfoY&quot;:{&quot;IsAbs&quot;:true,&quot;Pos&quot;:1},&quot;ReferentInfo&quot;:{&quot;Id&quot;:&quot;39982bc560c14d6093288c68d3375cc3&quot;,&quot;X&quot;:{&quot;Pos&quot;:1},&quot;Y&quot;:{&quot;Pos&quot;:1}},&quot;whChangeMode&quot;:0}"/>
  <p:tag name="KSO_WM_UNIT_PLACING_PICTURE_MD4" val="0"/>
  <p:tag name="KSO_WM_UNIT_DEC_AREA_ID" val="4d7223d3d2d6446ca50273c0eadf8cf9"/>
  <p:tag name="KSO_WM_CHIP_GROUPID" val="5ef20ba6a491bb0086638aec"/>
  <p:tag name="KSO_WM_CHIP_XID" val="5ef20ba6a491bb0086638aed"/>
  <p:tag name="KSO_WM_UNIT_FILL_FORE_SCHEMECOLOR_INDEX_BRIGHTNESS" val="0"/>
  <p:tag name="KSO_WM_UNIT_FILL_FORE_SCHEMECOLOR_INDEX" val="14"/>
  <p:tag name="KSO_WM_UNIT_FILL_TYPE" val="1"/>
  <p:tag name="KSO_WM_UNIT_SHADOW_SCHEMECOLOR_INDEX_BRIGHTNESS" val="0.05"/>
  <p:tag name="KSO_WM_UNIT_SHADOW_SCHEMECOLOR_INDEX" val="13"/>
  <p:tag name="KSO_WM_UNIT_TEXT_FILL_FORE_SCHEMECOLOR_INDEX_BRIGHTNESS" val="0"/>
  <p:tag name="KSO_WM_UNIT_TEXT_FILL_FORE_SCHEMECOLOR_INDEX" val="14"/>
  <p:tag name="KSO_WM_UNIT_TEXT_FILL_TYPE" val="1"/>
  <p:tag name="KSO_WM_UNIT_VALUE" val="867"/>
  <p:tag name="KSO_WM_TEMPLATE_ASSEMBLE_XID" val="60656e7b4054ed1e2fb7f9b3"/>
  <p:tag name="KSO_WM_TEMPLATE_ASSEMBLE_GROUPID" val="60656e7b4054ed1e2fb7f9b3"/>
</p:tagLst>
</file>

<file path=ppt/tags/tag7.xml><?xml version="1.0" encoding="utf-8"?>
<p:tagLst xmlns:p="http://schemas.openxmlformats.org/presentationml/2006/main">
  <p:tag name="KSO_WM_UNIT_TABLE_BEAUTIFY" val="smartTable{30b58d42-eab9-4952-ad10-9e17bec48768}"/>
  <p:tag name="KSO_WM_BEAUTIFY_FLAG" val="#wm#"/>
  <p:tag name="KSO_WM_UNIT_TYPE" val="β"/>
  <p:tag name="TABLE_SKINIDX" val="3"/>
  <p:tag name="TABLE_COLORIDX" val="c"/>
  <p:tag name="TABLE_ENDDRAG_ORIGIN_RECT" val="739*250"/>
  <p:tag name="TABLE_ENDDRAG_RECT" val="128*206*739*250"/>
</p:tagLst>
</file>

<file path=ppt/tags/tag8.xml><?xml version="1.0" encoding="utf-8"?>
<p:tagLst xmlns:p="http://schemas.openxmlformats.org/presentationml/2006/main">
  <p:tag name="KSO_WM_SLIDE_ID" val="diagram20208621_1"/>
  <p:tag name="KSO_WM_TEMPLATE_SUBCATEGORY" val="2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08621"/>
  <p:tag name="KSO_WM_SLIDE_LAYOUT" val="a_d"/>
  <p:tag name="KSO_WM_SLIDE_LAYOUT_CNT" val="1_1"/>
  <p:tag name="KSO_WM_SLIDE_TYPE" val="text"/>
  <p:tag name="KSO_WM_SLIDE_SUBTYPE" val="picTxt"/>
  <p:tag name="KSO_WM_SLIDE_SIZE" val="816*408"/>
  <p:tag name="KSO_WM_SLIDE_POSITION" val="72*60"/>
  <p:tag name="KSO_WM_TEMPLATE_MASTER_TYPE" val="0"/>
  <p:tag name="KSO_WM_TEMPLATE_COLOR_TYPE" val="1"/>
  <p:tag name="KSO_WM_SLIDE_CAN_ADD_NAVIGATION" val="1"/>
  <p:tag name="KSO_WM_SLIDE_BACKGROUND" val="[&quot;general&quot;]"/>
  <p:tag name="KSO_WM_SLIDE_RATIO" val="1.777778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01:32&quot;,&quot;maxSize&quot;:{&quot;size1&quot;:22.199999999999999},&quot;minSize&quot;:{&quot;size1&quot;:20},&quot;normalSize&quot;:{&quot;size1&quot;:22.199999999999999},&quot;subLayout&quot;:[{&quot;id&quot;:&quot;2021-04-01T15:01:32&quot;,&quot;margin&quot;:{&quot;bottom&quot;:0.026000002399086952,&quot;left&quot;:2.5399999618530273,&quot;right&quot;:2.5399999618530273,&quot;top&quot;:1.6929999589920044},&quot;type&quot;:0},{&quot;id&quot;:&quot;2021-04-01T15:01:32&quot;,&quot;margin&quot;:{&quot;bottom&quot;:2.5399999618530273,&quot;left&quot;:3.3870000839233398,&quot;right&quot;:3.3859999179840088,&quot;top&quot;:1.6929999589920044},&quot;type&quot;:0}],&quot;type&quot;:0}"/>
  <p:tag name="KSO_WM_CHIP_INFOS" val="{&quot;layout_type&quot;:&quot;topbottom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019a9812044c4c888696fe8ae9ebfc9c&quot;,&quot;fill_align&quot;:&quot;cm&quot;,&quot;text_align&quot;:&quot;cm&quot;,&quot;text_direction&quot;:&quot;horizontal&quot;,&quot;chip_types&quot;:[&quot;header&quot;]},{&quot;fill_id&quot;:&quot;a4674e56a66a40bc8e1c4bbe660901b2&quot;,&quot;fill_align&quot;:&quot;cm&quot;,&quot;text_align&quot;:&quot;cm&quot;,&quot;text_direction&quot;:&quot;horizontal&quot;,&quot;chip_types&quot;:[&quot;diagram&quot;,&quot;pictext&quot;,&quot;picture&quot;,&quot;chart&quot;,&quot;table&quot;,&quot;video&quot;],&quot;support_features&quot;:[&quot;collage&quot;,&quot;carousel&quot;]}],[{&quot;fill_id&quot;:&quot;019a9812044c4c888696fe8ae9ebfc9c&quot;,&quot;fill_align&quot;:&quot;cm&quot;,&quot;text_align&quot;:&quot;cm&quot;,&quot;text_direction&quot;:&quot;horizontal&quot;,&quot;chip_types&quot;:[&quot;header&quot;]},{&quot;fill_id&quot;:&quot;a4674e56a66a40bc8e1c4bbe660901b2&quot;,&quot;fill_align&quot;:&quot;cm&quot;,&quot;text_align&quot;:&quot;lm&quot;,&quot;text_direction&quot;:&quot;horizontal&quot;,&quot;chip_types&quot;:[&quot;text&quot;]}]]"/>
  <p:tag name="KSO_WM_CHIP_XID" val="5ef20ba6a491bb0086638aed"/>
  <p:tag name="KSO_WM_CHIP_GROUPID" val="5ef20ba6a491bb0086638aec"/>
  <p:tag name="KSO_WM_SLIDE_BK_DARK_LIGHT" val="2"/>
  <p:tag name="KSO_WM_SLIDE_BACKGROUND_TYPE" val="general"/>
  <p:tag name="KSO_WM_SLIDE_SUPPORT_FEATURE_TYPE" val="3"/>
  <p:tag name="KSO_WM_TEMPLATE_ASSEMBLE_XID" val="60656e7b4054ed1e2fb7f9b3"/>
  <p:tag name="KSO_WM_TEMPLATE_ASSEMBLE_GROUPID" val="60656e7b4054ed1e2fb7f9b3"/>
</p:tagLst>
</file>

<file path=ppt/tags/tag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8621_1*a*1"/>
  <p:tag name="KSO_WM_TEMPLATE_CATEGORY" val="diagram"/>
  <p:tag name="KSO_WM_TEMPLATE_INDEX" val="202086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ab3936cfdd684812816a90192146dfe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2be224ec78524ec6aa6c442169d1d142"/>
  <p:tag name="KSO_WM_UNIT_TEXT_FILL_FORE_SCHEMECOLOR_INDEX_BRIGHTNESS" val="0"/>
  <p:tag name="KSO_WM_UNIT_TEXT_FILL_FORE_SCHEMECOLOR_INDEX" val="13"/>
  <p:tag name="KSO_WM_UNIT_TEXT_FILL_TYPE" val="1"/>
  <p:tag name="KSO_WM_TEMPLATE_ASSEMBLE_XID" val="60656e7b4054ed1e2fb7f9b3"/>
  <p:tag name="KSO_WM_TEMPLATE_ASSEMBLE_GROUPID" val="60656e7b4054ed1e2fb7f9b3"/>
</p:tagLst>
</file>

<file path=ppt/theme/theme1.xml><?xml version="1.0" encoding="utf-8"?>
<a:theme xmlns:a="http://schemas.openxmlformats.org/drawingml/2006/main" name="vx：1615050611">
  <a:themeElements>
    <a:clrScheme name="自定义 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FF8100"/>
      </a:accent1>
      <a:accent2>
        <a:srgbClr val="FFA74C"/>
      </a:accent2>
      <a:accent3>
        <a:srgbClr val="FF5C00"/>
      </a:accent3>
      <a:accent4>
        <a:srgbClr val="FF9F00"/>
      </a:accent4>
      <a:accent5>
        <a:srgbClr val="FFC34D"/>
      </a:accent5>
      <a:accent6>
        <a:srgbClr val="B44010"/>
      </a:accent6>
      <a:hlink>
        <a:srgbClr val="FF8100"/>
      </a:hlink>
      <a:folHlink>
        <a:srgbClr val="BFBFBF"/>
      </a:folHlink>
    </a:clrScheme>
    <a:fontScheme name="oiisv4dn">
      <a:majorFont>
        <a:latin typeface="字魂59号-创粗黑"/>
        <a:ea typeface="字魂59号-创粗黑"/>
        <a:cs typeface=""/>
      </a:majorFont>
      <a:minorFont>
        <a:latin typeface="字魂59号-创粗黑"/>
        <a:ea typeface="字魂59号-创粗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3717</Words>
  <Application>WPS 演示</Application>
  <PresentationFormat>宽屏</PresentationFormat>
  <Paragraphs>401</Paragraphs>
  <Slides>23</Slides>
  <Notes>23</Notes>
  <HiddenSlides>0</HiddenSlides>
  <MMClips>2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6" baseType="lpstr">
      <vt:lpstr>Arial</vt:lpstr>
      <vt:lpstr>宋体</vt:lpstr>
      <vt:lpstr>Wingdings</vt:lpstr>
      <vt:lpstr>字魂59号-创粗黑</vt:lpstr>
      <vt:lpstr>黑体</vt:lpstr>
      <vt:lpstr>汉仪铸字木头人W</vt:lpstr>
      <vt:lpstr>汉仪超级战甲W</vt:lpstr>
      <vt:lpstr>方正兰亭黑_GBK</vt:lpstr>
      <vt:lpstr>微软雅黑</vt:lpstr>
      <vt:lpstr>Arial Unicode MS</vt:lpstr>
      <vt:lpstr>方正楷体_GBK</vt:lpstr>
      <vt:lpstr>字魂59号-创粗黑</vt:lpstr>
      <vt:lpstr>vx：1615050611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XUWENBIN</dc:creator>
  <cp:lastModifiedBy>Administrator</cp:lastModifiedBy>
  <cp:revision>255</cp:revision>
  <dcterms:created xsi:type="dcterms:W3CDTF">2017-08-18T03:02:00Z</dcterms:created>
  <dcterms:modified xsi:type="dcterms:W3CDTF">2022-06-15T07:12:22Z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2052-11.1.0.10214</vt:lpwstr>
  </property>
  <property fmtid="{D5CDD505-2E9C-101B-9397-08002B2CF9AE}" pid="3" name="ICV">
    <vt:lpwstr>55E34BBBE9EE49EFA5632FD941F15665</vt:lpwstr>
  </property>
</Properties>
</file>

<file path=docProps/thumbnail.jpeg>
</file>